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5" r:id="rId1"/>
  </p:sldMasterIdLst>
  <p:notesMasterIdLst>
    <p:notesMasterId r:id="rId38"/>
  </p:notesMasterIdLst>
  <p:sldIdLst>
    <p:sldId id="256" r:id="rId2"/>
    <p:sldId id="257" r:id="rId3"/>
    <p:sldId id="258" r:id="rId4"/>
    <p:sldId id="259" r:id="rId5"/>
    <p:sldId id="260" r:id="rId6"/>
    <p:sldId id="270" r:id="rId7"/>
    <p:sldId id="261" r:id="rId8"/>
    <p:sldId id="268" r:id="rId9"/>
    <p:sldId id="262" r:id="rId10"/>
    <p:sldId id="263" r:id="rId11"/>
    <p:sldId id="264" r:id="rId12"/>
    <p:sldId id="269" r:id="rId13"/>
    <p:sldId id="265" r:id="rId14"/>
    <p:sldId id="266" r:id="rId15"/>
    <p:sldId id="272" r:id="rId16"/>
    <p:sldId id="273"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67" r:id="rId35"/>
    <p:sldId id="292" r:id="rId36"/>
    <p:sldId id="293"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87"/>
  </p:normalViewPr>
  <p:slideViewPr>
    <p:cSldViewPr snapToGrid="0" snapToObjects="1">
      <p:cViewPr varScale="1">
        <p:scale>
          <a:sx n="120" d="100"/>
          <a:sy n="120" d="100"/>
        </p:scale>
        <p:origin x="2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AC299E-BC9A-4345-9A09-B1732F9CFA6F}" type="datetimeFigureOut">
              <a:rPr lang="en-US" smtClean="0"/>
              <a:t>5/10/21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2B136B-D3F4-FD4E-BC9C-7F66849972D3}" type="slidenum">
              <a:rPr lang="en-US" smtClean="0"/>
              <a:t>‹#›</a:t>
            </a:fld>
            <a:endParaRPr lang="en-US"/>
          </a:p>
        </p:txBody>
      </p:sp>
    </p:spTree>
    <p:extLst>
      <p:ext uri="{BB962C8B-B14F-4D97-AF65-F5344CB8AC3E}">
        <p14:creationId xmlns:p14="http://schemas.microsoft.com/office/powerpoint/2010/main" val="3037454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2B136B-D3F4-FD4E-BC9C-7F66849972D3}" type="slidenum">
              <a:rPr lang="en-US" smtClean="0"/>
              <a:t>8</a:t>
            </a:fld>
            <a:endParaRPr lang="en-US"/>
          </a:p>
        </p:txBody>
      </p:sp>
    </p:spTree>
    <p:extLst>
      <p:ext uri="{BB962C8B-B14F-4D97-AF65-F5344CB8AC3E}">
        <p14:creationId xmlns:p14="http://schemas.microsoft.com/office/powerpoint/2010/main" val="15227138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6A4B53A7-3209-46A6-9454-F38EAC8F11E7}" type="datetimeFigureOut">
              <a:rPr lang="en-US" smtClean="0"/>
              <a:t>5/10/21</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14399191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pPr/>
              <a:t>5/10/21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1060932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5/10/21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484960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5/10/21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24922830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5/10/21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23406845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5/10/21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36416333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5/10/21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36988144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5/10/21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extLst>
      <p:ext uri="{BB962C8B-B14F-4D97-AF65-F5344CB8AC3E}">
        <p14:creationId xmlns:p14="http://schemas.microsoft.com/office/powerpoint/2010/main" val="8368526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5/10/21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632787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5/10/21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318310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t>5/10/21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454785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A4B53A7-3209-46A6-9454-F38EAC8F11E7}" type="datetimeFigureOut">
              <a:rPr lang="en-US" smtClean="0"/>
              <a:t>5/10/21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193722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6A4B53A7-3209-46A6-9454-F38EAC8F11E7}" type="datetimeFigureOut">
              <a:rPr lang="en-US" smtClean="0"/>
              <a:t>5/10/21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652825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6A4B53A7-3209-46A6-9454-F38EAC8F11E7}" type="datetimeFigureOut">
              <a:rPr lang="en-US" smtClean="0"/>
              <a:t>5/10/21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18488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6A4B53A7-3209-46A6-9454-F38EAC8F11E7}" type="datetimeFigureOut">
              <a:rPr lang="en-US" smtClean="0"/>
              <a:t>5/10/21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690744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5/10/21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163612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5/10/21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491008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A4B53A7-3209-46A6-9454-F38EAC8F11E7}" type="datetimeFigureOut">
              <a:rPr lang="en-US" smtClean="0"/>
              <a:pPr/>
              <a:t>5/10/21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3730793609"/>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 id="2147483872"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umkc.app.box.com/s/vj9vi3k0nzv1tgvubrp807wq8k1jxxzw"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www.youtube.com/watch?v=TucRRB57fi8" TargetMode="External"/><Relationship Id="rId5" Type="http://schemas.openxmlformats.org/officeDocument/2006/relationships/hyperlink" Target="https://www.sheffield.ac.uk/polopoly_fs/1.440722!/file/HowtoWriteaProblemStatement.pdf" TargetMode="External"/><Relationship Id="rId4" Type="http://schemas.openxmlformats.org/officeDocument/2006/relationships/hyperlink" Target="https://csestudyzone.blogspot.com/2019/04/uml-case-study-library-management-system.html"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file:////var/folders/kg/twcpnchj3t9b2l4lvsjzd0540000gn/T/com.microsoft.Word/WebArchiveCopyPasteTempFiles/GoogleAPICall.p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3" descr="Abstract red geometric pattern">
            <a:extLst>
              <a:ext uri="{FF2B5EF4-FFF2-40B4-BE49-F238E27FC236}">
                <a16:creationId xmlns:a16="http://schemas.microsoft.com/office/drawing/2014/main" id="{7263AC81-DA4A-43F6-9509-CF1A8C30F50D}"/>
              </a:ext>
            </a:extLst>
          </p:cNvPr>
          <p:cNvPicPr>
            <a:picLocks noChangeAspect="1"/>
          </p:cNvPicPr>
          <p:nvPr/>
        </p:nvPicPr>
        <p:blipFill rotWithShape="1">
          <a:blip r:embed="rId2">
            <a:duotone>
              <a:schemeClr val="accent1">
                <a:shade val="45000"/>
                <a:satMod val="135000"/>
              </a:schemeClr>
              <a:prstClr val="white"/>
            </a:duotone>
            <a:alphaModFix amt="35000"/>
          </a:blip>
          <a:srcRect t="11484" b="4247"/>
          <a:stretch/>
        </p:blipFill>
        <p:spPr>
          <a:xfrm>
            <a:off x="20" y="11671"/>
            <a:ext cx="12191980" cy="6858000"/>
          </a:xfrm>
          <a:prstGeom prst="rect">
            <a:avLst/>
          </a:prstGeom>
        </p:spPr>
      </p:pic>
      <p:sp>
        <p:nvSpPr>
          <p:cNvPr id="2" name="Title 1">
            <a:extLst>
              <a:ext uri="{FF2B5EF4-FFF2-40B4-BE49-F238E27FC236}">
                <a16:creationId xmlns:a16="http://schemas.microsoft.com/office/drawing/2014/main" id="{DEB90EE5-A1AB-F241-95DB-B7E076ACC669}"/>
              </a:ext>
            </a:extLst>
          </p:cNvPr>
          <p:cNvSpPr>
            <a:spLocks noGrp="1"/>
          </p:cNvSpPr>
          <p:nvPr>
            <p:ph type="ctrTitle"/>
          </p:nvPr>
        </p:nvSpPr>
        <p:spPr>
          <a:xfrm>
            <a:off x="276447" y="1225788"/>
            <a:ext cx="7066344" cy="4715759"/>
          </a:xfrm>
        </p:spPr>
        <p:txBody>
          <a:bodyPr anchor="b">
            <a:normAutofit/>
          </a:bodyPr>
          <a:lstStyle/>
          <a:p>
            <a:pPr algn="l"/>
            <a:r>
              <a:rPr lang="en-US" sz="6600" dirty="0">
                <a:solidFill>
                  <a:schemeClr val="tx2"/>
                </a:solidFill>
                <a:latin typeface="Arial" panose="020B0604020202020204" pitchFamily="34" charset="0"/>
                <a:cs typeface="Arial" panose="020B0604020202020204" pitchFamily="34" charset="0"/>
              </a:rPr>
              <a:t>Library management system</a:t>
            </a:r>
          </a:p>
        </p:txBody>
      </p:sp>
      <p:sp>
        <p:nvSpPr>
          <p:cNvPr id="3" name="Subtitle 2">
            <a:extLst>
              <a:ext uri="{FF2B5EF4-FFF2-40B4-BE49-F238E27FC236}">
                <a16:creationId xmlns:a16="http://schemas.microsoft.com/office/drawing/2014/main" id="{AA20181A-1FE6-C844-BEB2-E317E7A7F7E7}"/>
              </a:ext>
            </a:extLst>
          </p:cNvPr>
          <p:cNvSpPr>
            <a:spLocks noGrp="1"/>
          </p:cNvSpPr>
          <p:nvPr>
            <p:ph type="subTitle" idx="1"/>
          </p:nvPr>
        </p:nvSpPr>
        <p:spPr>
          <a:xfrm>
            <a:off x="7176978" y="3544059"/>
            <a:ext cx="3906744" cy="2397488"/>
          </a:xfrm>
        </p:spPr>
        <p:txBody>
          <a:bodyPr anchor="ctr">
            <a:normAutofit fontScale="92500" lnSpcReduction="20000"/>
          </a:bodyPr>
          <a:lstStyle/>
          <a:p>
            <a:pPr algn="l"/>
            <a:r>
              <a:rPr lang="en-US" sz="2500" dirty="0"/>
              <a:t>By</a:t>
            </a:r>
            <a:r>
              <a:rPr lang="en-US" sz="2500" dirty="0">
                <a:solidFill>
                  <a:schemeClr val="bg1"/>
                </a:solidFill>
              </a:rPr>
              <a:t> </a:t>
            </a:r>
            <a:r>
              <a:rPr lang="en-US" sz="2500" dirty="0">
                <a:solidFill>
                  <a:schemeClr val="accent4"/>
                </a:solidFill>
              </a:rPr>
              <a:t>Team 5</a:t>
            </a:r>
            <a:r>
              <a:rPr lang="en-US" sz="2500" dirty="0"/>
              <a:t>,</a:t>
            </a:r>
          </a:p>
          <a:p>
            <a:endParaRPr lang="en-US" sz="2000" dirty="0">
              <a:solidFill>
                <a:schemeClr val="tx2"/>
              </a:solidFill>
            </a:endParaRPr>
          </a:p>
          <a:p>
            <a:r>
              <a:rPr lang="en-US" sz="2000" dirty="0">
                <a:solidFill>
                  <a:schemeClr val="tx2"/>
                </a:solidFill>
                <a:latin typeface="Calibri" panose="020F0502020204030204" pitchFamily="34" charset="0"/>
                <a:cs typeface="Calibri" panose="020F0502020204030204" pitchFamily="34" charset="0"/>
              </a:rPr>
              <a:t>Avinash </a:t>
            </a:r>
            <a:r>
              <a:rPr lang="en-US" sz="2000" dirty="0" err="1">
                <a:solidFill>
                  <a:schemeClr val="tx2"/>
                </a:solidFill>
                <a:latin typeface="Calibri" panose="020F0502020204030204" pitchFamily="34" charset="0"/>
                <a:cs typeface="Calibri" panose="020F0502020204030204" pitchFamily="34" charset="0"/>
              </a:rPr>
              <a:t>Ganguri</a:t>
            </a:r>
            <a:r>
              <a:rPr lang="en-US" sz="2000" dirty="0">
                <a:solidFill>
                  <a:schemeClr val="tx2"/>
                </a:solidFill>
                <a:latin typeface="Calibri" panose="020F0502020204030204" pitchFamily="34" charset="0"/>
                <a:cs typeface="Calibri" panose="020F0502020204030204" pitchFamily="34" charset="0"/>
              </a:rPr>
              <a:t> (</a:t>
            </a:r>
            <a:r>
              <a:rPr lang="en-US" dirty="0">
                <a:solidFill>
                  <a:srgbClr val="92D050"/>
                </a:solidFill>
                <a:latin typeface="Calibri" panose="020F0502020204030204" pitchFamily="34" charset="0"/>
                <a:ea typeface="Times New Roman" panose="02020603050405020304" pitchFamily="18" charset="0"/>
              </a:rPr>
              <a:t>Class ID: 11</a:t>
            </a:r>
            <a:r>
              <a:rPr lang="en-US" sz="2000" dirty="0">
                <a:solidFill>
                  <a:schemeClr val="tx2"/>
                </a:solidFill>
                <a:latin typeface="Calibri" panose="020F0502020204030204" pitchFamily="34" charset="0"/>
                <a:cs typeface="Calibri" panose="020F0502020204030204" pitchFamily="34" charset="0"/>
              </a:rPr>
              <a:t>)</a:t>
            </a:r>
          </a:p>
          <a:p>
            <a:r>
              <a:rPr lang="en-US" sz="2000" dirty="0">
                <a:solidFill>
                  <a:schemeClr val="tx2"/>
                </a:solidFill>
                <a:latin typeface="Calibri" panose="020F0502020204030204" pitchFamily="34" charset="0"/>
                <a:cs typeface="Calibri" panose="020F0502020204030204" pitchFamily="34" charset="0"/>
              </a:rPr>
              <a:t>Bindu </a:t>
            </a:r>
            <a:r>
              <a:rPr lang="en-US" sz="2000" dirty="0" err="1">
                <a:solidFill>
                  <a:schemeClr val="tx2"/>
                </a:solidFill>
                <a:latin typeface="Calibri" panose="020F0502020204030204" pitchFamily="34" charset="0"/>
                <a:cs typeface="Calibri" panose="020F0502020204030204" pitchFamily="34" charset="0"/>
              </a:rPr>
              <a:t>Gadiparthi</a:t>
            </a:r>
            <a:r>
              <a:rPr lang="en-US" sz="2000" dirty="0">
                <a:solidFill>
                  <a:schemeClr val="tx2"/>
                </a:solidFill>
                <a:latin typeface="Calibri" panose="020F0502020204030204" pitchFamily="34" charset="0"/>
                <a:cs typeface="Calibri" panose="020F0502020204030204" pitchFamily="34" charset="0"/>
              </a:rPr>
              <a:t> (</a:t>
            </a:r>
            <a:r>
              <a:rPr lang="en-US" dirty="0">
                <a:solidFill>
                  <a:srgbClr val="92D050"/>
                </a:solidFill>
                <a:latin typeface="Calibri" panose="020F0502020204030204" pitchFamily="34" charset="0"/>
                <a:ea typeface="Times New Roman" panose="02020603050405020304" pitchFamily="18" charset="0"/>
              </a:rPr>
              <a:t>Class ID: 10</a:t>
            </a:r>
            <a:r>
              <a:rPr lang="en-US" sz="2000" dirty="0">
                <a:solidFill>
                  <a:schemeClr val="tx2"/>
                </a:solidFill>
                <a:latin typeface="Calibri" panose="020F0502020204030204" pitchFamily="34" charset="0"/>
                <a:cs typeface="Calibri" panose="020F0502020204030204" pitchFamily="34" charset="0"/>
              </a:rPr>
              <a:t>)</a:t>
            </a:r>
          </a:p>
          <a:p>
            <a:r>
              <a:rPr lang="en-US" sz="2000" dirty="0">
                <a:solidFill>
                  <a:schemeClr val="tx2"/>
                </a:solidFill>
                <a:latin typeface="Calibri" panose="020F0502020204030204" pitchFamily="34" charset="0"/>
                <a:cs typeface="Calibri" panose="020F0502020204030204" pitchFamily="34" charset="0"/>
              </a:rPr>
              <a:t>Jagadheesh </a:t>
            </a:r>
            <a:r>
              <a:rPr lang="en-US" sz="2000" dirty="0" err="1">
                <a:solidFill>
                  <a:schemeClr val="tx2"/>
                </a:solidFill>
                <a:latin typeface="Calibri" panose="020F0502020204030204" pitchFamily="34" charset="0"/>
                <a:cs typeface="Calibri" panose="020F0502020204030204" pitchFamily="34" charset="0"/>
              </a:rPr>
              <a:t>Maroju</a:t>
            </a:r>
            <a:r>
              <a:rPr lang="en-US" sz="2000" dirty="0">
                <a:solidFill>
                  <a:schemeClr val="tx2"/>
                </a:solidFill>
                <a:latin typeface="Calibri" panose="020F0502020204030204" pitchFamily="34" charset="0"/>
                <a:cs typeface="Calibri" panose="020F0502020204030204" pitchFamily="34" charset="0"/>
              </a:rPr>
              <a:t> (</a:t>
            </a:r>
            <a:r>
              <a:rPr lang="en-US" dirty="0">
                <a:solidFill>
                  <a:srgbClr val="92D050"/>
                </a:solidFill>
                <a:latin typeface="Calibri" panose="020F0502020204030204" pitchFamily="34" charset="0"/>
                <a:ea typeface="Times New Roman" panose="02020603050405020304" pitchFamily="18" charset="0"/>
              </a:rPr>
              <a:t>Class ID: 19</a:t>
            </a:r>
            <a:r>
              <a:rPr lang="en-US" sz="2000" dirty="0">
                <a:solidFill>
                  <a:schemeClr val="tx2"/>
                </a:solidFill>
                <a:latin typeface="Calibri" panose="020F0502020204030204" pitchFamily="34" charset="0"/>
                <a:cs typeface="Calibri" panose="020F0502020204030204" pitchFamily="34" charset="0"/>
              </a:rPr>
              <a:t>)</a:t>
            </a:r>
          </a:p>
          <a:p>
            <a:r>
              <a:rPr lang="en-US" sz="1800" dirty="0">
                <a:effectLst/>
                <a:latin typeface="Calibri" panose="020F0502020204030204" pitchFamily="34" charset="0"/>
                <a:ea typeface="Times New Roman" panose="02020603050405020304" pitchFamily="18" charset="0"/>
              </a:rPr>
              <a:t>Mehmet Acikgoz (</a:t>
            </a:r>
            <a:r>
              <a:rPr lang="en-US" sz="1800" dirty="0">
                <a:solidFill>
                  <a:srgbClr val="92D050"/>
                </a:solidFill>
                <a:effectLst/>
                <a:latin typeface="Calibri" panose="020F0502020204030204" pitchFamily="34" charset="0"/>
                <a:ea typeface="Times New Roman" panose="02020603050405020304" pitchFamily="18" charset="0"/>
              </a:rPr>
              <a:t>Class ID: 1</a:t>
            </a:r>
            <a:r>
              <a:rPr lang="en-US" sz="1800" dirty="0">
                <a:effectLst/>
                <a:latin typeface="Calibri" panose="020F050202020403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endParaRPr lang="en-US" sz="2000"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8495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B2A8B43-E288-418B-8561-C979F7B9CC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pic>
        <p:nvPicPr>
          <p:cNvPr id="6" name="Picture 9">
            <a:extLst>
              <a:ext uri="{FF2B5EF4-FFF2-40B4-BE49-F238E27FC236}">
                <a16:creationId xmlns:a16="http://schemas.microsoft.com/office/drawing/2014/main" id="{82584CD3-40DA-4BB8-B4B7-D8D04BB31B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340568"/>
            <a:ext cx="12188825" cy="6856214"/>
          </a:xfrm>
          <a:prstGeom prst="rect">
            <a:avLst/>
          </a:prstGeom>
        </p:spPr>
      </p:pic>
      <p:sp useBgFill="1">
        <p:nvSpPr>
          <p:cNvPr id="7" name="Freeform: Shape 11">
            <a:extLst>
              <a:ext uri="{FF2B5EF4-FFF2-40B4-BE49-F238E27FC236}">
                <a16:creationId xmlns:a16="http://schemas.microsoft.com/office/drawing/2014/main" id="{F40D237A-4D9F-42DC-BAEB-E07EDD74B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0541643" cy="6858000"/>
          </a:xfrm>
          <a:custGeom>
            <a:avLst/>
            <a:gdLst>
              <a:gd name="connsiteX0" fmla="*/ 10541643 w 10541643"/>
              <a:gd name="connsiteY0" fmla="*/ 0 h 6858000"/>
              <a:gd name="connsiteX1" fmla="*/ 8414569 w 10541643"/>
              <a:gd name="connsiteY1" fmla="*/ 0 h 6858000"/>
              <a:gd name="connsiteX2" fmla="*/ 7787557 w 10541643"/>
              <a:gd name="connsiteY2" fmla="*/ 0 h 6858000"/>
              <a:gd name="connsiteX3" fmla="*/ 5640889 w 10541643"/>
              <a:gd name="connsiteY3" fmla="*/ 0 h 6858000"/>
              <a:gd name="connsiteX4" fmla="*/ 1682914 w 10541643"/>
              <a:gd name="connsiteY4" fmla="*/ 0 h 6858000"/>
              <a:gd name="connsiteX5" fmla="*/ 0 w 10541643"/>
              <a:gd name="connsiteY5" fmla="*/ 6858000 h 6858000"/>
              <a:gd name="connsiteX6" fmla="*/ 5640889 w 10541643"/>
              <a:gd name="connsiteY6" fmla="*/ 6858000 h 6858000"/>
              <a:gd name="connsiteX7" fmla="*/ 6731655 w 10541643"/>
              <a:gd name="connsiteY7" fmla="*/ 6858000 h 6858000"/>
              <a:gd name="connsiteX8" fmla="*/ 7787557 w 10541643"/>
              <a:gd name="connsiteY8" fmla="*/ 6858000 h 6858000"/>
              <a:gd name="connsiteX9" fmla="*/ 8414569 w 10541643"/>
              <a:gd name="connsiteY9" fmla="*/ 6858000 h 6858000"/>
              <a:gd name="connsiteX10" fmla="*/ 10541643 w 10541643"/>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41643" h="6858000">
                <a:moveTo>
                  <a:pt x="10541643" y="0"/>
                </a:moveTo>
                <a:lnTo>
                  <a:pt x="8414569" y="0"/>
                </a:lnTo>
                <a:lnTo>
                  <a:pt x="7787557" y="0"/>
                </a:lnTo>
                <a:lnTo>
                  <a:pt x="5640889" y="0"/>
                </a:lnTo>
                <a:lnTo>
                  <a:pt x="1682914" y="0"/>
                </a:lnTo>
                <a:lnTo>
                  <a:pt x="0" y="6858000"/>
                </a:lnTo>
                <a:lnTo>
                  <a:pt x="5640889" y="6858000"/>
                </a:lnTo>
                <a:lnTo>
                  <a:pt x="6731655" y="6858000"/>
                </a:lnTo>
                <a:lnTo>
                  <a:pt x="7787557" y="6858000"/>
                </a:lnTo>
                <a:lnTo>
                  <a:pt x="8414569" y="6858000"/>
                </a:lnTo>
                <a:lnTo>
                  <a:pt x="10541643"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4A921B5-5C6D-9847-9617-7DBAA48C51B3}"/>
              </a:ext>
            </a:extLst>
          </p:cNvPr>
          <p:cNvSpPr>
            <a:spLocks noGrp="1"/>
          </p:cNvSpPr>
          <p:nvPr>
            <p:ph type="title"/>
          </p:nvPr>
        </p:nvSpPr>
        <p:spPr>
          <a:xfrm>
            <a:off x="1261559" y="2069448"/>
            <a:ext cx="8443826" cy="1473993"/>
          </a:xfrm>
        </p:spPr>
        <p:txBody>
          <a:bodyPr anchor="b">
            <a:normAutofit/>
          </a:bodyPr>
          <a:lstStyle/>
          <a:p>
            <a:r>
              <a:rPr lang="en-US" sz="3700" b="1" dirty="0">
                <a:solidFill>
                  <a:schemeClr val="accent6"/>
                </a:solidFill>
              </a:rPr>
              <a:t>Application IDEA FOR THE PROJECT</a:t>
            </a:r>
          </a:p>
        </p:txBody>
      </p:sp>
      <p:pic>
        <p:nvPicPr>
          <p:cNvPr id="13" name="Picture 12" descr="Logo&#10;&#10;Description automatically generated">
            <a:extLst>
              <a:ext uri="{FF2B5EF4-FFF2-40B4-BE49-F238E27FC236}">
                <a16:creationId xmlns:a16="http://schemas.microsoft.com/office/drawing/2014/main" id="{4E3C4172-6F3D-FD46-9AE1-6687CD644B7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79374" y="4051555"/>
            <a:ext cx="2155190" cy="1416050"/>
          </a:xfrm>
          <a:prstGeom prst="rect">
            <a:avLst/>
          </a:prstGeom>
        </p:spPr>
      </p:pic>
    </p:spTree>
    <p:extLst>
      <p:ext uri="{BB962C8B-B14F-4D97-AF65-F5344CB8AC3E}">
        <p14:creationId xmlns:p14="http://schemas.microsoft.com/office/powerpoint/2010/main" val="2861239636"/>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C7224B-A6A1-D040-BD90-39FA5B02406C}"/>
              </a:ext>
            </a:extLst>
          </p:cNvPr>
          <p:cNvSpPr txBox="1"/>
          <p:nvPr/>
        </p:nvSpPr>
        <p:spPr>
          <a:xfrm>
            <a:off x="478466" y="499730"/>
            <a:ext cx="10738883" cy="923330"/>
          </a:xfrm>
          <a:prstGeom prst="rect">
            <a:avLst/>
          </a:prstGeom>
          <a:noFill/>
        </p:spPr>
        <p:txBody>
          <a:bodyPr wrap="square" rtlCol="0">
            <a:spAutoFit/>
          </a:bodyPr>
          <a:lstStyle/>
          <a:p>
            <a:r>
              <a:rPr lang="en-US" b="1" dirty="0">
                <a:solidFill>
                  <a:schemeClr val="accent4"/>
                </a:solidFill>
              </a:rPr>
              <a:t>WHO:</a:t>
            </a:r>
          </a:p>
          <a:p>
            <a:endParaRPr lang="en-US" dirty="0"/>
          </a:p>
          <a:p>
            <a:r>
              <a:rPr lang="en-US" dirty="0"/>
              <a:t>This application can help people like Lucy, and also the library management to ease their tasks.</a:t>
            </a:r>
          </a:p>
        </p:txBody>
      </p:sp>
      <p:sp>
        <p:nvSpPr>
          <p:cNvPr id="5" name="TextBox 4">
            <a:extLst>
              <a:ext uri="{FF2B5EF4-FFF2-40B4-BE49-F238E27FC236}">
                <a16:creationId xmlns:a16="http://schemas.microsoft.com/office/drawing/2014/main" id="{E133C041-C956-D946-BD3B-CA97C29BD06C}"/>
              </a:ext>
            </a:extLst>
          </p:cNvPr>
          <p:cNvSpPr txBox="1"/>
          <p:nvPr/>
        </p:nvSpPr>
        <p:spPr>
          <a:xfrm>
            <a:off x="478466" y="1502688"/>
            <a:ext cx="11079125" cy="4801314"/>
          </a:xfrm>
          <a:prstGeom prst="rect">
            <a:avLst/>
          </a:prstGeom>
          <a:noFill/>
        </p:spPr>
        <p:txBody>
          <a:bodyPr wrap="square" rtlCol="0">
            <a:spAutoFit/>
          </a:bodyPr>
          <a:lstStyle/>
          <a:p>
            <a:r>
              <a:rPr lang="en-US" b="1" dirty="0">
                <a:solidFill>
                  <a:schemeClr val="accent4"/>
                </a:solidFill>
              </a:rPr>
              <a:t>WHAT:</a:t>
            </a:r>
          </a:p>
          <a:p>
            <a:endParaRPr lang="en-US" dirty="0"/>
          </a:p>
          <a:p>
            <a:r>
              <a:rPr lang="en-US" dirty="0"/>
              <a:t>The application has certain features,</a:t>
            </a:r>
          </a:p>
          <a:p>
            <a:endParaRPr lang="en-US" dirty="0"/>
          </a:p>
          <a:p>
            <a:r>
              <a:rPr lang="en-US" dirty="0"/>
              <a:t>Lucy / Users can :</a:t>
            </a:r>
          </a:p>
          <a:p>
            <a:endParaRPr lang="en-US" dirty="0"/>
          </a:p>
          <a:p>
            <a:pPr marL="285750" indent="-285750">
              <a:buFont typeface="Arial" panose="020B0604020202020204" pitchFamily="34" charset="0"/>
              <a:buChar char="•"/>
            </a:pPr>
            <a:r>
              <a:rPr lang="en-US" dirty="0"/>
              <a:t>Able to search for a book using Author or Title </a:t>
            </a:r>
          </a:p>
          <a:p>
            <a:pPr marL="285750" indent="-285750">
              <a:buFont typeface="Arial" panose="020B0604020202020204" pitchFamily="34" charset="0"/>
              <a:buChar char="•"/>
            </a:pPr>
            <a:r>
              <a:rPr lang="en-US" dirty="0"/>
              <a:t>Able to filter book by book genre / category (ex: Technology, Business, Fiction, Management.....) </a:t>
            </a:r>
          </a:p>
          <a:p>
            <a:pPr marL="285750" indent="-285750">
              <a:buFont typeface="Arial" panose="020B0604020202020204" pitchFamily="34" charset="0"/>
              <a:buChar char="•"/>
            </a:pPr>
            <a:r>
              <a:rPr lang="en-US" dirty="0"/>
              <a:t>View Book details like Author, Title, Thumbnail image, ISBN, Description </a:t>
            </a:r>
          </a:p>
          <a:p>
            <a:pPr marL="285750" indent="-285750">
              <a:buFont typeface="Arial" panose="020B0604020202020204" pitchFamily="34" charset="0"/>
              <a:buChar char="•"/>
            </a:pPr>
            <a:r>
              <a:rPr lang="en-US" dirty="0"/>
              <a:t>Issue the book to self, depending on the availability </a:t>
            </a:r>
          </a:p>
          <a:p>
            <a:pPr marL="285750" indent="-285750">
              <a:buFont typeface="Arial" panose="020B0604020202020204" pitchFamily="34" charset="0"/>
              <a:buChar char="•"/>
            </a:pPr>
            <a:r>
              <a:rPr lang="en-US" dirty="0"/>
              <a:t>Renew the book once for configured days </a:t>
            </a:r>
          </a:p>
          <a:p>
            <a:pPr marL="285750" indent="-285750">
              <a:buFont typeface="Arial" panose="020B0604020202020204" pitchFamily="34" charset="0"/>
              <a:buChar char="•"/>
            </a:pPr>
            <a:r>
              <a:rPr lang="en-US" dirty="0"/>
              <a:t>Return read book and review &amp; rate the same </a:t>
            </a:r>
          </a:p>
          <a:p>
            <a:pPr marL="285750" indent="-285750">
              <a:buFont typeface="Arial" panose="020B0604020202020204" pitchFamily="34" charset="0"/>
              <a:buChar char="•"/>
            </a:pPr>
            <a:r>
              <a:rPr lang="en-US" dirty="0"/>
              <a:t>Notify the location of the book in the library while issued / returned </a:t>
            </a:r>
          </a:p>
          <a:p>
            <a:pPr marL="285750" indent="-285750">
              <a:buFont typeface="Arial" panose="020B0604020202020204" pitchFamily="34" charset="0"/>
              <a:buChar char="•"/>
            </a:pPr>
            <a:r>
              <a:rPr lang="en-US" dirty="0"/>
              <a:t>Set favorite genres (category) for user and display personalized list of book based on favorite genre </a:t>
            </a:r>
          </a:p>
          <a:p>
            <a:pPr marL="285750" indent="-285750">
              <a:buFont typeface="Arial" panose="020B0604020202020204" pitchFamily="34" charset="0"/>
              <a:buChar char="•"/>
            </a:pPr>
            <a:r>
              <a:rPr lang="en-US" dirty="0"/>
              <a:t>Display list of books with the user along with details like ‘Renew / Return by’ date-time </a:t>
            </a:r>
          </a:p>
          <a:p>
            <a:endParaRPr lang="en-US" dirty="0"/>
          </a:p>
          <a:p>
            <a:endParaRPr lang="en-US" dirty="0"/>
          </a:p>
        </p:txBody>
      </p:sp>
    </p:spTree>
    <p:extLst>
      <p:ext uri="{BB962C8B-B14F-4D97-AF65-F5344CB8AC3E}">
        <p14:creationId xmlns:p14="http://schemas.microsoft.com/office/powerpoint/2010/main" val="937040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133C041-C956-D946-BD3B-CA97C29BD06C}"/>
              </a:ext>
            </a:extLst>
          </p:cNvPr>
          <p:cNvSpPr txBox="1"/>
          <p:nvPr/>
        </p:nvSpPr>
        <p:spPr>
          <a:xfrm>
            <a:off x="467833" y="949796"/>
            <a:ext cx="11079125" cy="4247317"/>
          </a:xfrm>
          <a:prstGeom prst="rect">
            <a:avLst/>
          </a:prstGeom>
          <a:noFill/>
        </p:spPr>
        <p:txBody>
          <a:bodyPr wrap="square" rtlCol="0">
            <a:spAutoFit/>
          </a:bodyPr>
          <a:lstStyle/>
          <a:p>
            <a:endParaRPr lang="en-US" dirty="0"/>
          </a:p>
          <a:p>
            <a:r>
              <a:rPr lang="en-US" dirty="0"/>
              <a:t>Admin / Library Staff can :</a:t>
            </a:r>
          </a:p>
          <a:p>
            <a:endParaRPr lang="en-US" dirty="0"/>
          </a:p>
          <a:p>
            <a:pPr marL="285750" indent="-285750">
              <a:buFont typeface="Arial" panose="020B0604020202020204" pitchFamily="34" charset="0"/>
              <a:buChar char="•"/>
            </a:pPr>
            <a:r>
              <a:rPr lang="en-US" dirty="0"/>
              <a:t>Add / Update (including no. of copies) / Delete books </a:t>
            </a:r>
          </a:p>
          <a:p>
            <a:pPr marL="285750" indent="-285750">
              <a:buFont typeface="Arial" panose="020B0604020202020204" pitchFamily="34" charset="0"/>
              <a:buChar char="•"/>
            </a:pPr>
            <a:r>
              <a:rPr lang="en-US" dirty="0"/>
              <a:t>Add using ISBN preferably by reading bar-code through mobile / tablet or entering the code </a:t>
            </a:r>
          </a:p>
          <a:p>
            <a:pPr marL="285750" indent="-285750">
              <a:buFont typeface="Arial" panose="020B0604020202020204" pitchFamily="34" charset="0"/>
              <a:buChar char="•"/>
            </a:pPr>
            <a:r>
              <a:rPr lang="en-US" dirty="0"/>
              <a:t>manually </a:t>
            </a:r>
          </a:p>
          <a:p>
            <a:pPr marL="285750" indent="-285750">
              <a:buFont typeface="Arial" panose="020B0604020202020204" pitchFamily="34" charset="0"/>
              <a:buChar char="•"/>
            </a:pPr>
            <a:r>
              <a:rPr lang="en-US" dirty="0"/>
              <a:t>Retrieve book details using ISBN through any public API’s. Details include title, author, description, social rating through good reads or google or any other sources </a:t>
            </a:r>
          </a:p>
          <a:p>
            <a:pPr marL="285750" indent="-285750">
              <a:buFont typeface="Arial" panose="020B0604020202020204" pitchFamily="34" charset="0"/>
              <a:buChar char="•"/>
            </a:pPr>
            <a:r>
              <a:rPr lang="en-US" dirty="0"/>
              <a:t>When book details are not available through public, allow admin to enter the details </a:t>
            </a:r>
          </a:p>
          <a:p>
            <a:pPr marL="285750" indent="-285750">
              <a:buFont typeface="Arial" panose="020B0604020202020204" pitchFamily="34" charset="0"/>
              <a:buChar char="•"/>
            </a:pPr>
            <a:r>
              <a:rPr lang="en-US" dirty="0"/>
              <a:t>manually </a:t>
            </a:r>
          </a:p>
          <a:p>
            <a:pPr marL="285750" indent="-285750">
              <a:buFont typeface="Arial" panose="020B0604020202020204" pitchFamily="34" charset="0"/>
              <a:buChar char="•"/>
            </a:pPr>
            <a:r>
              <a:rPr lang="en-US" dirty="0"/>
              <a:t>Display the list of books taken by users and filter by book title, book author, user id, user </a:t>
            </a:r>
          </a:p>
          <a:p>
            <a:pPr marL="285750" indent="-285750">
              <a:buFont typeface="Arial" panose="020B0604020202020204" pitchFamily="34" charset="0"/>
              <a:buChar char="•"/>
            </a:pPr>
            <a:r>
              <a:rPr lang="en-US" dirty="0"/>
              <a:t>name, issued date </a:t>
            </a:r>
          </a:p>
          <a:p>
            <a:pPr marL="285750" indent="-285750">
              <a:buFont typeface="Arial" panose="020B0604020202020204" pitchFamily="34" charset="0"/>
              <a:buChar char="•"/>
            </a:pPr>
            <a:r>
              <a:rPr lang="en-US" dirty="0"/>
              <a:t>Sort the above list by issued date, book title, book author, username </a:t>
            </a:r>
          </a:p>
          <a:p>
            <a:endParaRPr lang="en-US" dirty="0"/>
          </a:p>
          <a:p>
            <a:endParaRPr lang="en-US" dirty="0"/>
          </a:p>
        </p:txBody>
      </p:sp>
    </p:spTree>
    <p:extLst>
      <p:ext uri="{BB962C8B-B14F-4D97-AF65-F5344CB8AC3E}">
        <p14:creationId xmlns:p14="http://schemas.microsoft.com/office/powerpoint/2010/main" val="2632711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C7224B-A6A1-D040-BD90-39FA5B02406C}"/>
              </a:ext>
            </a:extLst>
          </p:cNvPr>
          <p:cNvSpPr txBox="1"/>
          <p:nvPr/>
        </p:nvSpPr>
        <p:spPr>
          <a:xfrm>
            <a:off x="478466" y="416417"/>
            <a:ext cx="10738883" cy="1200329"/>
          </a:xfrm>
          <a:prstGeom prst="rect">
            <a:avLst/>
          </a:prstGeom>
          <a:noFill/>
        </p:spPr>
        <p:txBody>
          <a:bodyPr wrap="square" rtlCol="0">
            <a:spAutoFit/>
          </a:bodyPr>
          <a:lstStyle/>
          <a:p>
            <a:r>
              <a:rPr lang="en-US" b="1" dirty="0">
                <a:solidFill>
                  <a:schemeClr val="accent4"/>
                </a:solidFill>
              </a:rPr>
              <a:t>WHEN:</a:t>
            </a:r>
          </a:p>
          <a:p>
            <a:endParaRPr lang="en-US" dirty="0"/>
          </a:p>
          <a:p>
            <a:r>
              <a:rPr lang="en-US" dirty="0"/>
              <a:t>The user can use this application when he doesn’t want to spend extra time to go to an actual library. And the management can use any time for the ease of management.</a:t>
            </a:r>
          </a:p>
        </p:txBody>
      </p:sp>
      <p:sp>
        <p:nvSpPr>
          <p:cNvPr id="2" name="TextBox 1">
            <a:extLst>
              <a:ext uri="{FF2B5EF4-FFF2-40B4-BE49-F238E27FC236}">
                <a16:creationId xmlns:a16="http://schemas.microsoft.com/office/drawing/2014/main" id="{911BBF5B-EA8A-4D43-886C-926975098FB7}"/>
              </a:ext>
            </a:extLst>
          </p:cNvPr>
          <p:cNvSpPr txBox="1"/>
          <p:nvPr/>
        </p:nvSpPr>
        <p:spPr>
          <a:xfrm>
            <a:off x="478466" y="1977656"/>
            <a:ext cx="10738883" cy="1200329"/>
          </a:xfrm>
          <a:prstGeom prst="rect">
            <a:avLst/>
          </a:prstGeom>
          <a:noFill/>
        </p:spPr>
        <p:txBody>
          <a:bodyPr wrap="square" rtlCol="0">
            <a:spAutoFit/>
          </a:bodyPr>
          <a:lstStyle/>
          <a:p>
            <a:r>
              <a:rPr lang="en-US" dirty="0">
                <a:solidFill>
                  <a:schemeClr val="accent4"/>
                </a:solidFill>
              </a:rPr>
              <a:t>WHERE:</a:t>
            </a:r>
          </a:p>
          <a:p>
            <a:endParaRPr lang="en-US" dirty="0"/>
          </a:p>
          <a:p>
            <a:r>
              <a:rPr lang="en-US" dirty="0"/>
              <a:t>The application is deployed in web and can access through any compatible web browser. Will also try to host into any of the hosting platforms such as Heroku or AWS.</a:t>
            </a:r>
          </a:p>
        </p:txBody>
      </p:sp>
      <p:sp>
        <p:nvSpPr>
          <p:cNvPr id="3" name="TextBox 2">
            <a:extLst>
              <a:ext uri="{FF2B5EF4-FFF2-40B4-BE49-F238E27FC236}">
                <a16:creationId xmlns:a16="http://schemas.microsoft.com/office/drawing/2014/main" id="{16455FF1-4C0E-994C-B577-FE67C6FFB003}"/>
              </a:ext>
            </a:extLst>
          </p:cNvPr>
          <p:cNvSpPr txBox="1"/>
          <p:nvPr/>
        </p:nvSpPr>
        <p:spPr>
          <a:xfrm>
            <a:off x="478466" y="3538895"/>
            <a:ext cx="10398641" cy="1200329"/>
          </a:xfrm>
          <a:prstGeom prst="rect">
            <a:avLst/>
          </a:prstGeom>
          <a:noFill/>
        </p:spPr>
        <p:txBody>
          <a:bodyPr wrap="square" rtlCol="0">
            <a:spAutoFit/>
          </a:bodyPr>
          <a:lstStyle/>
          <a:p>
            <a:r>
              <a:rPr lang="en-US" dirty="0">
                <a:solidFill>
                  <a:schemeClr val="accent4"/>
                </a:solidFill>
              </a:rPr>
              <a:t>WHY:</a:t>
            </a:r>
          </a:p>
          <a:p>
            <a:endParaRPr lang="en-US" dirty="0"/>
          </a:p>
          <a:p>
            <a:r>
              <a:rPr lang="en-US" dirty="0"/>
              <a:t>As discussed earlier, it can be helpful for both users and the staff to access and manage certain features in Library.</a:t>
            </a:r>
          </a:p>
        </p:txBody>
      </p:sp>
      <p:sp>
        <p:nvSpPr>
          <p:cNvPr id="6" name="TextBox 5">
            <a:extLst>
              <a:ext uri="{FF2B5EF4-FFF2-40B4-BE49-F238E27FC236}">
                <a16:creationId xmlns:a16="http://schemas.microsoft.com/office/drawing/2014/main" id="{403370EF-DB4A-8843-86FB-5ED34CB3E3F4}"/>
              </a:ext>
            </a:extLst>
          </p:cNvPr>
          <p:cNvSpPr txBox="1"/>
          <p:nvPr/>
        </p:nvSpPr>
        <p:spPr>
          <a:xfrm>
            <a:off x="478466" y="5241254"/>
            <a:ext cx="10526233" cy="1200329"/>
          </a:xfrm>
          <a:prstGeom prst="rect">
            <a:avLst/>
          </a:prstGeom>
          <a:noFill/>
        </p:spPr>
        <p:txBody>
          <a:bodyPr wrap="square" rtlCol="0">
            <a:spAutoFit/>
          </a:bodyPr>
          <a:lstStyle/>
          <a:p>
            <a:r>
              <a:rPr lang="en-US" dirty="0">
                <a:solidFill>
                  <a:schemeClr val="accent4"/>
                </a:solidFill>
              </a:rPr>
              <a:t>HOW:</a:t>
            </a:r>
          </a:p>
          <a:p>
            <a:endParaRPr lang="en-US" dirty="0"/>
          </a:p>
          <a:p>
            <a:r>
              <a:rPr lang="en-US" dirty="0"/>
              <a:t>This application can help people during this pandemic where users can stay at home and do the renewals and helps the staff in maintaining the records with error-free.</a:t>
            </a:r>
          </a:p>
        </p:txBody>
      </p:sp>
    </p:spTree>
    <p:extLst>
      <p:ext uri="{BB962C8B-B14F-4D97-AF65-F5344CB8AC3E}">
        <p14:creationId xmlns:p14="http://schemas.microsoft.com/office/powerpoint/2010/main" val="2163400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8B2A8B43-E288-418B-8561-C979F7B9CC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2584CD3-40DA-4BB8-B4B7-D8D04BB31B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340568"/>
            <a:ext cx="12188825" cy="6856214"/>
          </a:xfrm>
          <a:prstGeom prst="rect">
            <a:avLst/>
          </a:prstGeom>
        </p:spPr>
      </p:pic>
      <p:sp useBgFill="1">
        <p:nvSpPr>
          <p:cNvPr id="12" name="Freeform: Shape 11">
            <a:extLst>
              <a:ext uri="{FF2B5EF4-FFF2-40B4-BE49-F238E27FC236}">
                <a16:creationId xmlns:a16="http://schemas.microsoft.com/office/drawing/2014/main" id="{F40D237A-4D9F-42DC-BAEB-E07EDD74B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0541643" cy="6858000"/>
          </a:xfrm>
          <a:custGeom>
            <a:avLst/>
            <a:gdLst>
              <a:gd name="connsiteX0" fmla="*/ 10541643 w 10541643"/>
              <a:gd name="connsiteY0" fmla="*/ 0 h 6858000"/>
              <a:gd name="connsiteX1" fmla="*/ 8414569 w 10541643"/>
              <a:gd name="connsiteY1" fmla="*/ 0 h 6858000"/>
              <a:gd name="connsiteX2" fmla="*/ 7787557 w 10541643"/>
              <a:gd name="connsiteY2" fmla="*/ 0 h 6858000"/>
              <a:gd name="connsiteX3" fmla="*/ 5640889 w 10541643"/>
              <a:gd name="connsiteY3" fmla="*/ 0 h 6858000"/>
              <a:gd name="connsiteX4" fmla="*/ 1682914 w 10541643"/>
              <a:gd name="connsiteY4" fmla="*/ 0 h 6858000"/>
              <a:gd name="connsiteX5" fmla="*/ 0 w 10541643"/>
              <a:gd name="connsiteY5" fmla="*/ 6858000 h 6858000"/>
              <a:gd name="connsiteX6" fmla="*/ 5640889 w 10541643"/>
              <a:gd name="connsiteY6" fmla="*/ 6858000 h 6858000"/>
              <a:gd name="connsiteX7" fmla="*/ 6731655 w 10541643"/>
              <a:gd name="connsiteY7" fmla="*/ 6858000 h 6858000"/>
              <a:gd name="connsiteX8" fmla="*/ 7787557 w 10541643"/>
              <a:gd name="connsiteY8" fmla="*/ 6858000 h 6858000"/>
              <a:gd name="connsiteX9" fmla="*/ 8414569 w 10541643"/>
              <a:gd name="connsiteY9" fmla="*/ 6858000 h 6858000"/>
              <a:gd name="connsiteX10" fmla="*/ 10541643 w 10541643"/>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41643" h="6858000">
                <a:moveTo>
                  <a:pt x="10541643" y="0"/>
                </a:moveTo>
                <a:lnTo>
                  <a:pt x="8414569" y="0"/>
                </a:lnTo>
                <a:lnTo>
                  <a:pt x="7787557" y="0"/>
                </a:lnTo>
                <a:lnTo>
                  <a:pt x="5640889" y="0"/>
                </a:lnTo>
                <a:lnTo>
                  <a:pt x="1682914" y="0"/>
                </a:lnTo>
                <a:lnTo>
                  <a:pt x="0" y="6858000"/>
                </a:lnTo>
                <a:lnTo>
                  <a:pt x="5640889" y="6858000"/>
                </a:lnTo>
                <a:lnTo>
                  <a:pt x="6731655" y="6858000"/>
                </a:lnTo>
                <a:lnTo>
                  <a:pt x="7787557" y="6858000"/>
                </a:lnTo>
                <a:lnTo>
                  <a:pt x="8414569" y="6858000"/>
                </a:lnTo>
                <a:lnTo>
                  <a:pt x="10541643"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8C7B97C-AF16-0C4C-A2DF-78654C6C0A37}"/>
              </a:ext>
            </a:extLst>
          </p:cNvPr>
          <p:cNvSpPr>
            <a:spLocks noGrp="1"/>
          </p:cNvSpPr>
          <p:nvPr>
            <p:ph type="title"/>
          </p:nvPr>
        </p:nvSpPr>
        <p:spPr>
          <a:xfrm>
            <a:off x="580801" y="222964"/>
            <a:ext cx="7739741" cy="3805026"/>
          </a:xfrm>
        </p:spPr>
        <p:txBody>
          <a:bodyPr anchor="b">
            <a:normAutofit/>
          </a:bodyPr>
          <a:lstStyle/>
          <a:p>
            <a:r>
              <a:rPr lang="en-US" sz="3700" b="1" dirty="0">
                <a:solidFill>
                  <a:schemeClr val="accent6"/>
                </a:solidFill>
              </a:rPr>
              <a:t>Working screens of the project</a:t>
            </a:r>
          </a:p>
        </p:txBody>
      </p:sp>
      <p:pic>
        <p:nvPicPr>
          <p:cNvPr id="7" name="Content Placeholder 6" descr="Logo&#10;&#10;Description automatically generated">
            <a:extLst>
              <a:ext uri="{FF2B5EF4-FFF2-40B4-BE49-F238E27FC236}">
                <a16:creationId xmlns:a16="http://schemas.microsoft.com/office/drawing/2014/main" id="{39E4AFE1-2F96-4BF8-9652-B762E5350509}"/>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7003960" y="4391756"/>
            <a:ext cx="2165570" cy="1425701"/>
          </a:xfrm>
          <a:prstGeom prst="rect">
            <a:avLst/>
          </a:prstGeom>
        </p:spPr>
      </p:pic>
    </p:spTree>
    <p:extLst>
      <p:ext uri="{BB962C8B-B14F-4D97-AF65-F5344CB8AC3E}">
        <p14:creationId xmlns:p14="http://schemas.microsoft.com/office/powerpoint/2010/main" val="3197656198"/>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C7224B-A6A1-D040-BD90-39FA5B02406C}"/>
              </a:ext>
            </a:extLst>
          </p:cNvPr>
          <p:cNvSpPr txBox="1"/>
          <p:nvPr/>
        </p:nvSpPr>
        <p:spPr>
          <a:xfrm>
            <a:off x="466891" y="507812"/>
            <a:ext cx="11061493" cy="738664"/>
          </a:xfrm>
          <a:prstGeom prst="rect">
            <a:avLst/>
          </a:prstGeom>
          <a:noFill/>
        </p:spPr>
        <p:txBody>
          <a:bodyPr wrap="square" rtlCol="0">
            <a:spAutoFit/>
          </a:bodyPr>
          <a:lstStyle/>
          <a:p>
            <a:r>
              <a:rPr lang="en-US" sz="2400" b="1" dirty="0">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Home page of our Application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AnyTime</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Library</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i="1" dirty="0">
                <a:effectLst/>
                <a:latin typeface="Calibri" panose="020F0502020204030204" pitchFamily="34" charset="0"/>
                <a:ea typeface="Calibri" panose="020F0502020204030204" pitchFamily="34" charset="0"/>
                <a:cs typeface="Times New Roman" panose="02020603050405020304" pitchFamily="18" charset="0"/>
              </a:rPr>
              <a:t>Library Management System</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pic>
        <p:nvPicPr>
          <p:cNvPr id="8" name="Picture 7" descr="Graphical user interface, website&#10;&#10;Description automatically generated">
            <a:extLst>
              <a:ext uri="{FF2B5EF4-FFF2-40B4-BE49-F238E27FC236}">
                <a16:creationId xmlns:a16="http://schemas.microsoft.com/office/drawing/2014/main" id="{2C4ABCA8-8CE0-49AC-93A9-6F98B7E250C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36181" y="1246476"/>
            <a:ext cx="5943600" cy="3714750"/>
          </a:xfrm>
          <a:prstGeom prst="rect">
            <a:avLst/>
          </a:prstGeom>
        </p:spPr>
      </p:pic>
      <p:sp>
        <p:nvSpPr>
          <p:cNvPr id="9" name="TextBox 8">
            <a:extLst>
              <a:ext uri="{FF2B5EF4-FFF2-40B4-BE49-F238E27FC236}">
                <a16:creationId xmlns:a16="http://schemas.microsoft.com/office/drawing/2014/main" id="{B651A9BF-FD99-48E4-9488-E022F24AAB7C}"/>
              </a:ext>
            </a:extLst>
          </p:cNvPr>
          <p:cNvSpPr txBox="1"/>
          <p:nvPr/>
        </p:nvSpPr>
        <p:spPr>
          <a:xfrm>
            <a:off x="466891" y="4961226"/>
            <a:ext cx="10413312" cy="1661993"/>
          </a:xfrm>
          <a:prstGeom prst="rect">
            <a:avLst/>
          </a:prstGeom>
          <a:noFill/>
        </p:spPr>
        <p:txBody>
          <a:bodyPr wrap="square">
            <a:spAutoFit/>
          </a:bodyPr>
          <a:lstStyle/>
          <a:p>
            <a:pPr marL="285750" marR="0" indent="-285750">
              <a:spcBef>
                <a:spcPts val="0"/>
              </a:spcBef>
              <a:spcAft>
                <a:spcPts val="0"/>
              </a:spcAft>
              <a:buFont typeface="Arial" panose="020B0604020202020204" pitchFamily="34" charset="0"/>
              <a:buChar char="•"/>
            </a:pPr>
            <a:r>
              <a:rPr lang="en-US" sz="28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rPr>
              <a:t>Where all the books present in the library are displayed here with the user ratings.</a:t>
            </a:r>
          </a:p>
          <a:p>
            <a:pPr marL="285750" marR="0" indent="-285750">
              <a:spcBef>
                <a:spcPts val="0"/>
              </a:spcBef>
              <a:spcAft>
                <a:spcPts val="0"/>
              </a:spcAft>
              <a:buFont typeface="Arial" panose="020B0604020202020204" pitchFamily="34" charset="0"/>
              <a:buChar char="•"/>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5985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C7224B-A6A1-D040-BD90-39FA5B02406C}"/>
              </a:ext>
            </a:extLst>
          </p:cNvPr>
          <p:cNvSpPr txBox="1"/>
          <p:nvPr/>
        </p:nvSpPr>
        <p:spPr>
          <a:xfrm>
            <a:off x="466891" y="507812"/>
            <a:ext cx="11061493" cy="2031325"/>
          </a:xfrm>
          <a:prstGeom prst="rect">
            <a:avLst/>
          </a:prstGeom>
          <a:noFill/>
        </p:spPr>
        <p:txBody>
          <a:bodyPr wrap="square" rtlCol="0">
            <a:spAutoFit/>
          </a:bodyPr>
          <a:lstStyle/>
          <a:p>
            <a:pPr marL="342900" marR="0" indent="-342900">
              <a:spcBef>
                <a:spcPts val="0"/>
              </a:spcBef>
              <a:spcAft>
                <a:spcPts val="0"/>
              </a:spcAft>
              <a:buFont typeface="Arial" panose="020B0604020202020204" pitchFamily="34" charset="0"/>
              <a:buChar char="•"/>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indent="-342900">
              <a:spcBef>
                <a:spcPts val="0"/>
              </a:spcBef>
              <a:spcAft>
                <a:spcPts val="0"/>
              </a:spcAft>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When the user selects a book, he can see the details of it including Category, Location and the book quantity.</a:t>
            </a:r>
          </a:p>
          <a:p>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9" name="TextBox 8">
            <a:extLst>
              <a:ext uri="{FF2B5EF4-FFF2-40B4-BE49-F238E27FC236}">
                <a16:creationId xmlns:a16="http://schemas.microsoft.com/office/drawing/2014/main" id="{B651A9BF-FD99-48E4-9488-E022F24AAB7C}"/>
              </a:ext>
            </a:extLst>
          </p:cNvPr>
          <p:cNvSpPr txBox="1"/>
          <p:nvPr/>
        </p:nvSpPr>
        <p:spPr>
          <a:xfrm>
            <a:off x="466891" y="4961226"/>
            <a:ext cx="10413312" cy="800219"/>
          </a:xfrm>
          <a:prstGeom prst="rect">
            <a:avLst/>
          </a:prstGeom>
          <a:noFill/>
        </p:spPr>
        <p:txBody>
          <a:bodyPr wrap="square">
            <a:spAutoFit/>
          </a:bodyPr>
          <a:lstStyle/>
          <a:p>
            <a:pPr marL="285750" marR="0" indent="-285750">
              <a:spcBef>
                <a:spcPts val="0"/>
              </a:spcBef>
              <a:spcAft>
                <a:spcPts val="0"/>
              </a:spcAft>
              <a:buFont typeface="Arial" panose="020B0604020202020204" pitchFamily="34" charset="0"/>
              <a:buChar char="•"/>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5" name="Picture 4" descr="Graphical user interface, text, application, website&#10;&#10;Description automatically generated">
            <a:extLst>
              <a:ext uri="{FF2B5EF4-FFF2-40B4-BE49-F238E27FC236}">
                <a16:creationId xmlns:a16="http://schemas.microsoft.com/office/drawing/2014/main" id="{227C70B1-9F40-4B18-90F1-7030ADDD711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327511" y="2461489"/>
            <a:ext cx="6104107" cy="3714750"/>
          </a:xfrm>
          <a:prstGeom prst="rect">
            <a:avLst/>
          </a:prstGeom>
        </p:spPr>
      </p:pic>
    </p:spTree>
    <p:extLst>
      <p:ext uri="{BB962C8B-B14F-4D97-AF65-F5344CB8AC3E}">
        <p14:creationId xmlns:p14="http://schemas.microsoft.com/office/powerpoint/2010/main" val="1720257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C7224B-A6A1-D040-BD90-39FA5B02406C}"/>
              </a:ext>
            </a:extLst>
          </p:cNvPr>
          <p:cNvSpPr txBox="1"/>
          <p:nvPr/>
        </p:nvSpPr>
        <p:spPr>
          <a:xfrm>
            <a:off x="466891" y="507812"/>
            <a:ext cx="11061493" cy="523220"/>
          </a:xfrm>
          <a:prstGeom prst="rect">
            <a:avLst/>
          </a:prstGeom>
          <a:noFill/>
        </p:spPr>
        <p:txBody>
          <a:bodyPr wrap="square" rtlCol="0">
            <a:spAutoFit/>
          </a:bodyPr>
          <a:lstStyle/>
          <a:p>
            <a:pPr marL="285750" indent="-285750">
              <a:buFont typeface="Arial" panose="020B0604020202020204" pitchFamily="34" charset="0"/>
              <a:buChar char="•"/>
            </a:pPr>
            <a:r>
              <a:rPr lang="en-US" sz="2800">
                <a:effectLst/>
                <a:latin typeface="Calibri" panose="020F0502020204030204" pitchFamily="34" charset="0"/>
                <a:ea typeface="Calibri" panose="020F0502020204030204" pitchFamily="34" charset="0"/>
                <a:cs typeface="Times New Roman" panose="02020603050405020304" pitchFamily="18" charset="0"/>
              </a:rPr>
              <a:t>User can search book from the search bar provided.</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B651A9BF-FD99-48E4-9488-E022F24AAB7C}"/>
              </a:ext>
            </a:extLst>
          </p:cNvPr>
          <p:cNvSpPr txBox="1"/>
          <p:nvPr/>
        </p:nvSpPr>
        <p:spPr>
          <a:xfrm>
            <a:off x="466891" y="4961226"/>
            <a:ext cx="10413312" cy="800219"/>
          </a:xfrm>
          <a:prstGeom prst="rect">
            <a:avLst/>
          </a:prstGeom>
          <a:noFill/>
        </p:spPr>
        <p:txBody>
          <a:bodyPr wrap="square">
            <a:spAutoFit/>
          </a:bodyPr>
          <a:lstStyle/>
          <a:p>
            <a:pPr marL="285750" marR="0" indent="-285750">
              <a:spcBef>
                <a:spcPts val="0"/>
              </a:spcBef>
              <a:spcAft>
                <a:spcPts val="0"/>
              </a:spcAft>
              <a:buFont typeface="Arial" panose="020B0604020202020204" pitchFamily="34" charset="0"/>
              <a:buChar char="•"/>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5" name="Picture 4" descr="Graphical user interface, text, application&#10;&#10;Description automatically generated">
            <a:extLst>
              <a:ext uri="{FF2B5EF4-FFF2-40B4-BE49-F238E27FC236}">
                <a16:creationId xmlns:a16="http://schemas.microsoft.com/office/drawing/2014/main" id="{6CA7BCA5-B810-4A17-BE8C-423124028BB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920434" y="1398005"/>
            <a:ext cx="5943600" cy="3714750"/>
          </a:xfrm>
          <a:prstGeom prst="rect">
            <a:avLst/>
          </a:prstGeom>
        </p:spPr>
      </p:pic>
    </p:spTree>
    <p:extLst>
      <p:ext uri="{BB962C8B-B14F-4D97-AF65-F5344CB8AC3E}">
        <p14:creationId xmlns:p14="http://schemas.microsoft.com/office/powerpoint/2010/main" val="3733673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C7224B-A6A1-D040-BD90-39FA5B02406C}"/>
              </a:ext>
            </a:extLst>
          </p:cNvPr>
          <p:cNvSpPr txBox="1"/>
          <p:nvPr/>
        </p:nvSpPr>
        <p:spPr>
          <a:xfrm>
            <a:off x="466891" y="507812"/>
            <a:ext cx="11061493" cy="954107"/>
          </a:xfrm>
          <a:prstGeom prst="rect">
            <a:avLst/>
          </a:prstGeom>
          <a:noFill/>
        </p:spPr>
        <p:txBody>
          <a:bodyPr wrap="square" rtlCol="0">
            <a:spAutoFit/>
          </a:bodyPr>
          <a:lstStyle/>
          <a:p>
            <a:pPr marL="457200" marR="0" indent="-457200">
              <a:spcBef>
                <a:spcPts val="0"/>
              </a:spcBef>
              <a:spcAft>
                <a:spcPts val="0"/>
              </a:spcAft>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Also, user can select books based on different categories provided. And books are filtered based on the selected category.</a:t>
            </a:r>
          </a:p>
        </p:txBody>
      </p:sp>
      <p:sp>
        <p:nvSpPr>
          <p:cNvPr id="9" name="TextBox 8">
            <a:extLst>
              <a:ext uri="{FF2B5EF4-FFF2-40B4-BE49-F238E27FC236}">
                <a16:creationId xmlns:a16="http://schemas.microsoft.com/office/drawing/2014/main" id="{B651A9BF-FD99-48E4-9488-E022F24AAB7C}"/>
              </a:ext>
            </a:extLst>
          </p:cNvPr>
          <p:cNvSpPr txBox="1"/>
          <p:nvPr/>
        </p:nvSpPr>
        <p:spPr>
          <a:xfrm>
            <a:off x="466891" y="4961226"/>
            <a:ext cx="10413312" cy="800219"/>
          </a:xfrm>
          <a:prstGeom prst="rect">
            <a:avLst/>
          </a:prstGeom>
          <a:noFill/>
        </p:spPr>
        <p:txBody>
          <a:bodyPr wrap="square">
            <a:spAutoFit/>
          </a:bodyPr>
          <a:lstStyle/>
          <a:p>
            <a:pPr marL="285750" marR="0" indent="-285750">
              <a:spcBef>
                <a:spcPts val="0"/>
              </a:spcBef>
              <a:spcAft>
                <a:spcPts val="0"/>
              </a:spcAft>
              <a:buFont typeface="Arial" panose="020B0604020202020204" pitchFamily="34" charset="0"/>
              <a:buChar char="•"/>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6" name="Picture 5" descr="Graphical user interface, application&#10;&#10;Description automatically generated">
            <a:extLst>
              <a:ext uri="{FF2B5EF4-FFF2-40B4-BE49-F238E27FC236}">
                <a16:creationId xmlns:a16="http://schemas.microsoft.com/office/drawing/2014/main" id="{1212BC5E-0946-4D9A-8FFC-64E9E1969BF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124200" y="1571625"/>
            <a:ext cx="5943600" cy="3714750"/>
          </a:xfrm>
          <a:prstGeom prst="rect">
            <a:avLst/>
          </a:prstGeom>
        </p:spPr>
      </p:pic>
    </p:spTree>
    <p:extLst>
      <p:ext uri="{BB962C8B-B14F-4D97-AF65-F5344CB8AC3E}">
        <p14:creationId xmlns:p14="http://schemas.microsoft.com/office/powerpoint/2010/main" val="95948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C7224B-A6A1-D040-BD90-39FA5B02406C}"/>
              </a:ext>
            </a:extLst>
          </p:cNvPr>
          <p:cNvSpPr txBox="1"/>
          <p:nvPr/>
        </p:nvSpPr>
        <p:spPr>
          <a:xfrm>
            <a:off x="466891" y="507812"/>
            <a:ext cx="11061493" cy="954107"/>
          </a:xfrm>
          <a:prstGeom prst="rect">
            <a:avLst/>
          </a:prstGeom>
          <a:noFill/>
        </p:spPr>
        <p:txBody>
          <a:bodyPr wrap="square" rtlCol="0">
            <a:spAutoFit/>
          </a:bodyPr>
          <a:lstStyle/>
          <a:p>
            <a:pPr marL="457200" marR="0" indent="-457200">
              <a:spcBef>
                <a:spcPts val="0"/>
              </a:spcBef>
              <a:spcAft>
                <a:spcPts val="0"/>
              </a:spcAft>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After issuing the books, they are added to the book history queue page where a user can renew or return the book.</a:t>
            </a:r>
          </a:p>
        </p:txBody>
      </p:sp>
      <p:sp>
        <p:nvSpPr>
          <p:cNvPr id="9" name="TextBox 8">
            <a:extLst>
              <a:ext uri="{FF2B5EF4-FFF2-40B4-BE49-F238E27FC236}">
                <a16:creationId xmlns:a16="http://schemas.microsoft.com/office/drawing/2014/main" id="{B651A9BF-FD99-48E4-9488-E022F24AAB7C}"/>
              </a:ext>
            </a:extLst>
          </p:cNvPr>
          <p:cNvSpPr txBox="1"/>
          <p:nvPr/>
        </p:nvSpPr>
        <p:spPr>
          <a:xfrm>
            <a:off x="466891" y="4961226"/>
            <a:ext cx="10413312" cy="800219"/>
          </a:xfrm>
          <a:prstGeom prst="rect">
            <a:avLst/>
          </a:prstGeom>
          <a:noFill/>
        </p:spPr>
        <p:txBody>
          <a:bodyPr wrap="square">
            <a:spAutoFit/>
          </a:bodyPr>
          <a:lstStyle/>
          <a:p>
            <a:pPr marL="285750" marR="0" indent="-285750">
              <a:spcBef>
                <a:spcPts val="0"/>
              </a:spcBef>
              <a:spcAft>
                <a:spcPts val="0"/>
              </a:spcAft>
              <a:buFont typeface="Arial" panose="020B0604020202020204" pitchFamily="34" charset="0"/>
              <a:buChar char="•"/>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5" name="Picture 4" descr="Graphical user interface, application, website&#10;&#10;Description automatically generated">
            <a:extLst>
              <a:ext uri="{FF2B5EF4-FFF2-40B4-BE49-F238E27FC236}">
                <a16:creationId xmlns:a16="http://schemas.microsoft.com/office/drawing/2014/main" id="{0DA1774A-3C16-45EC-B4F2-61FBA9C989F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01747" y="2014865"/>
            <a:ext cx="5943600" cy="3714750"/>
          </a:xfrm>
          <a:prstGeom prst="rect">
            <a:avLst/>
          </a:prstGeom>
        </p:spPr>
      </p:pic>
    </p:spTree>
    <p:extLst>
      <p:ext uri="{BB962C8B-B14F-4D97-AF65-F5344CB8AC3E}">
        <p14:creationId xmlns:p14="http://schemas.microsoft.com/office/powerpoint/2010/main" val="783551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B2A8B43-E288-418B-8561-C979F7B9CC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pic>
        <p:nvPicPr>
          <p:cNvPr id="6" name="Picture 9">
            <a:extLst>
              <a:ext uri="{FF2B5EF4-FFF2-40B4-BE49-F238E27FC236}">
                <a16:creationId xmlns:a16="http://schemas.microsoft.com/office/drawing/2014/main" id="{82584CD3-40DA-4BB8-B4B7-D8D04BB31B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340568"/>
            <a:ext cx="12188825" cy="6856214"/>
          </a:xfrm>
          <a:prstGeom prst="rect">
            <a:avLst/>
          </a:prstGeom>
        </p:spPr>
      </p:pic>
      <p:sp useBgFill="1">
        <p:nvSpPr>
          <p:cNvPr id="7" name="Freeform: Shape 11">
            <a:extLst>
              <a:ext uri="{FF2B5EF4-FFF2-40B4-BE49-F238E27FC236}">
                <a16:creationId xmlns:a16="http://schemas.microsoft.com/office/drawing/2014/main" id="{F40D237A-4D9F-42DC-BAEB-E07EDD74B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0541643" cy="6858000"/>
          </a:xfrm>
          <a:custGeom>
            <a:avLst/>
            <a:gdLst>
              <a:gd name="connsiteX0" fmla="*/ 10541643 w 10541643"/>
              <a:gd name="connsiteY0" fmla="*/ 0 h 6858000"/>
              <a:gd name="connsiteX1" fmla="*/ 8414569 w 10541643"/>
              <a:gd name="connsiteY1" fmla="*/ 0 h 6858000"/>
              <a:gd name="connsiteX2" fmla="*/ 7787557 w 10541643"/>
              <a:gd name="connsiteY2" fmla="*/ 0 h 6858000"/>
              <a:gd name="connsiteX3" fmla="*/ 5640889 w 10541643"/>
              <a:gd name="connsiteY3" fmla="*/ 0 h 6858000"/>
              <a:gd name="connsiteX4" fmla="*/ 1682914 w 10541643"/>
              <a:gd name="connsiteY4" fmla="*/ 0 h 6858000"/>
              <a:gd name="connsiteX5" fmla="*/ 0 w 10541643"/>
              <a:gd name="connsiteY5" fmla="*/ 6858000 h 6858000"/>
              <a:gd name="connsiteX6" fmla="*/ 5640889 w 10541643"/>
              <a:gd name="connsiteY6" fmla="*/ 6858000 h 6858000"/>
              <a:gd name="connsiteX7" fmla="*/ 6731655 w 10541643"/>
              <a:gd name="connsiteY7" fmla="*/ 6858000 h 6858000"/>
              <a:gd name="connsiteX8" fmla="*/ 7787557 w 10541643"/>
              <a:gd name="connsiteY8" fmla="*/ 6858000 h 6858000"/>
              <a:gd name="connsiteX9" fmla="*/ 8414569 w 10541643"/>
              <a:gd name="connsiteY9" fmla="*/ 6858000 h 6858000"/>
              <a:gd name="connsiteX10" fmla="*/ 10541643 w 10541643"/>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41643" h="6858000">
                <a:moveTo>
                  <a:pt x="10541643" y="0"/>
                </a:moveTo>
                <a:lnTo>
                  <a:pt x="8414569" y="0"/>
                </a:lnTo>
                <a:lnTo>
                  <a:pt x="7787557" y="0"/>
                </a:lnTo>
                <a:lnTo>
                  <a:pt x="5640889" y="0"/>
                </a:lnTo>
                <a:lnTo>
                  <a:pt x="1682914" y="0"/>
                </a:lnTo>
                <a:lnTo>
                  <a:pt x="0" y="6858000"/>
                </a:lnTo>
                <a:lnTo>
                  <a:pt x="5640889" y="6858000"/>
                </a:lnTo>
                <a:lnTo>
                  <a:pt x="6731655" y="6858000"/>
                </a:lnTo>
                <a:lnTo>
                  <a:pt x="7787557" y="6858000"/>
                </a:lnTo>
                <a:lnTo>
                  <a:pt x="8414569" y="6858000"/>
                </a:lnTo>
                <a:lnTo>
                  <a:pt x="10541643"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4A921B5-5C6D-9847-9617-7DBAA48C51B3}"/>
              </a:ext>
            </a:extLst>
          </p:cNvPr>
          <p:cNvSpPr>
            <a:spLocks noGrp="1"/>
          </p:cNvSpPr>
          <p:nvPr>
            <p:ph type="title"/>
          </p:nvPr>
        </p:nvSpPr>
        <p:spPr>
          <a:xfrm>
            <a:off x="685802" y="609600"/>
            <a:ext cx="7739741" cy="922867"/>
          </a:xfrm>
        </p:spPr>
        <p:txBody>
          <a:bodyPr anchor="b">
            <a:normAutofit/>
          </a:bodyPr>
          <a:lstStyle/>
          <a:p>
            <a:r>
              <a:rPr lang="en-US" sz="3200" b="1" dirty="0">
                <a:solidFill>
                  <a:schemeClr val="accent6"/>
                </a:solidFill>
              </a:rPr>
              <a:t>Story of the project</a:t>
            </a:r>
          </a:p>
        </p:txBody>
      </p:sp>
      <p:sp>
        <p:nvSpPr>
          <p:cNvPr id="3" name="Content Placeholder 2">
            <a:extLst>
              <a:ext uri="{FF2B5EF4-FFF2-40B4-BE49-F238E27FC236}">
                <a16:creationId xmlns:a16="http://schemas.microsoft.com/office/drawing/2014/main" id="{DE7AA393-7EED-BF4D-8DCB-B794322DD693}"/>
              </a:ext>
            </a:extLst>
          </p:cNvPr>
          <p:cNvSpPr>
            <a:spLocks noGrp="1"/>
          </p:cNvSpPr>
          <p:nvPr>
            <p:ph idx="1"/>
          </p:nvPr>
        </p:nvSpPr>
        <p:spPr>
          <a:xfrm>
            <a:off x="685802" y="2157991"/>
            <a:ext cx="8305798" cy="3973777"/>
          </a:xfrm>
        </p:spPr>
        <p:txBody>
          <a:bodyPr>
            <a:normAutofit/>
          </a:bodyPr>
          <a:lstStyle/>
          <a:p>
            <a:r>
              <a:rPr lang="en-US" dirty="0">
                <a:solidFill>
                  <a:schemeClr val="tx1">
                    <a:lumMod val="85000"/>
                    <a:lumOff val="15000"/>
                  </a:schemeClr>
                </a:solidFill>
                <a:latin typeface="Calibri" panose="020F0502020204030204" pitchFamily="34" charset="0"/>
                <a:cs typeface="Calibri" panose="020F0502020204030204" pitchFamily="34" charset="0"/>
              </a:rPr>
              <a:t>People going to an actual library for just the sake of checking a book availability or renewing a book is a process that should be minimalized. During Covid-19, maintaining social distance and accessing such features through online is the safest way. </a:t>
            </a:r>
          </a:p>
          <a:p>
            <a:r>
              <a:rPr lang="en-US" dirty="0">
                <a:solidFill>
                  <a:schemeClr val="tx1">
                    <a:lumMod val="85000"/>
                    <a:lumOff val="15000"/>
                  </a:schemeClr>
                </a:solidFill>
                <a:latin typeface="Calibri" panose="020F0502020204030204" pitchFamily="34" charset="0"/>
                <a:cs typeface="Calibri" panose="020F0502020204030204" pitchFamily="34" charset="0"/>
              </a:rPr>
              <a:t>Moreover, library management is a troublesome process in maintaining all the records manually with the quantity list and their issue, renewal dates. Through an online application, it makes safer and easier way for all the Students and Staff in accessing and maintaining book services. </a:t>
            </a:r>
          </a:p>
          <a:p>
            <a:r>
              <a:rPr lang="en-US" dirty="0">
                <a:solidFill>
                  <a:schemeClr val="tx1">
                    <a:lumMod val="85000"/>
                    <a:lumOff val="15000"/>
                  </a:schemeClr>
                </a:solidFill>
                <a:latin typeface="Calibri" panose="020F0502020204030204" pitchFamily="34" charset="0"/>
                <a:cs typeface="Calibri" panose="020F0502020204030204" pitchFamily="34" charset="0"/>
              </a:rPr>
              <a:t>Either a bibliophile or a bookworm, anyone who wants to read a book can use this application for ease, instead of going to an actual library for certain features. </a:t>
            </a:r>
          </a:p>
          <a:p>
            <a:endParaRPr lang="en-US" dirty="0">
              <a:solidFill>
                <a:schemeClr val="tx1">
                  <a:lumMod val="85000"/>
                  <a:lumOff val="15000"/>
                </a:schemeClr>
              </a:solidFill>
            </a:endParaRPr>
          </a:p>
        </p:txBody>
      </p:sp>
      <p:pic>
        <p:nvPicPr>
          <p:cNvPr id="13" name="Picture 12" descr="Logo&#10;&#10;Description automatically generated">
            <a:extLst>
              <a:ext uri="{FF2B5EF4-FFF2-40B4-BE49-F238E27FC236}">
                <a16:creationId xmlns:a16="http://schemas.microsoft.com/office/drawing/2014/main" id="{4E3C4172-6F3D-FD46-9AE1-6687CD644B7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752565" y="609600"/>
            <a:ext cx="2155190" cy="1416050"/>
          </a:xfrm>
          <a:prstGeom prst="rect">
            <a:avLst/>
          </a:prstGeom>
        </p:spPr>
      </p:pic>
    </p:spTree>
    <p:extLst>
      <p:ext uri="{BB962C8B-B14F-4D97-AF65-F5344CB8AC3E}">
        <p14:creationId xmlns:p14="http://schemas.microsoft.com/office/powerpoint/2010/main" val="3576032450"/>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C7224B-A6A1-D040-BD90-39FA5B02406C}"/>
              </a:ext>
            </a:extLst>
          </p:cNvPr>
          <p:cNvSpPr txBox="1"/>
          <p:nvPr/>
        </p:nvSpPr>
        <p:spPr>
          <a:xfrm>
            <a:off x="466891" y="507812"/>
            <a:ext cx="11061493" cy="954107"/>
          </a:xfrm>
          <a:prstGeom prst="rect">
            <a:avLst/>
          </a:prstGeom>
          <a:noFill/>
        </p:spPr>
        <p:txBody>
          <a:bodyPr wrap="square" rtlCol="0">
            <a:spAutoFit/>
          </a:bodyPr>
          <a:lstStyle/>
          <a:p>
            <a:pPr marL="457200" marR="0" indent="-457200">
              <a:spcBef>
                <a:spcPts val="0"/>
              </a:spcBef>
              <a:spcAft>
                <a:spcPts val="0"/>
              </a:spcAft>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We have used Firebase Realtime Database for our project based on its different functionalities and analytic features.</a:t>
            </a:r>
          </a:p>
        </p:txBody>
      </p:sp>
      <p:sp>
        <p:nvSpPr>
          <p:cNvPr id="9" name="TextBox 8">
            <a:extLst>
              <a:ext uri="{FF2B5EF4-FFF2-40B4-BE49-F238E27FC236}">
                <a16:creationId xmlns:a16="http://schemas.microsoft.com/office/drawing/2014/main" id="{B651A9BF-FD99-48E4-9488-E022F24AAB7C}"/>
              </a:ext>
            </a:extLst>
          </p:cNvPr>
          <p:cNvSpPr txBox="1"/>
          <p:nvPr/>
        </p:nvSpPr>
        <p:spPr>
          <a:xfrm>
            <a:off x="466891" y="4961226"/>
            <a:ext cx="10413312" cy="800219"/>
          </a:xfrm>
          <a:prstGeom prst="rect">
            <a:avLst/>
          </a:prstGeom>
          <a:noFill/>
        </p:spPr>
        <p:txBody>
          <a:bodyPr wrap="square">
            <a:spAutoFit/>
          </a:bodyPr>
          <a:lstStyle/>
          <a:p>
            <a:pPr marL="285750" marR="0" indent="-285750">
              <a:spcBef>
                <a:spcPts val="0"/>
              </a:spcBef>
              <a:spcAft>
                <a:spcPts val="0"/>
              </a:spcAft>
              <a:buFont typeface="Arial" panose="020B0604020202020204" pitchFamily="34" charset="0"/>
              <a:buChar char="•"/>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6" name="Picture 5" descr="Graphical user interface, text, application, email&#10;&#10;Description automatically generated">
            <a:extLst>
              <a:ext uri="{FF2B5EF4-FFF2-40B4-BE49-F238E27FC236}">
                <a16:creationId xmlns:a16="http://schemas.microsoft.com/office/drawing/2014/main" id="{B7DA86DF-6B5E-473D-9F94-14676EB4ACC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124200" y="1571625"/>
            <a:ext cx="5943600" cy="3714750"/>
          </a:xfrm>
          <a:prstGeom prst="rect">
            <a:avLst/>
          </a:prstGeom>
        </p:spPr>
      </p:pic>
    </p:spTree>
    <p:extLst>
      <p:ext uri="{BB962C8B-B14F-4D97-AF65-F5344CB8AC3E}">
        <p14:creationId xmlns:p14="http://schemas.microsoft.com/office/powerpoint/2010/main" val="3747230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C7224B-A6A1-D040-BD90-39FA5B02406C}"/>
              </a:ext>
            </a:extLst>
          </p:cNvPr>
          <p:cNvSpPr txBox="1"/>
          <p:nvPr/>
        </p:nvSpPr>
        <p:spPr>
          <a:xfrm>
            <a:off x="466891" y="507812"/>
            <a:ext cx="11061493" cy="523220"/>
          </a:xfrm>
          <a:prstGeom prst="rect">
            <a:avLst/>
          </a:prstGeom>
          <a:noFill/>
        </p:spPr>
        <p:txBody>
          <a:bodyPr wrap="square" rtlCol="0">
            <a:spAutoFit/>
          </a:bodyPr>
          <a:lstStyle/>
          <a:p>
            <a:pPr marL="457200" marR="0" indent="-457200">
              <a:spcBef>
                <a:spcPts val="0"/>
              </a:spcBef>
              <a:spcAft>
                <a:spcPts val="0"/>
              </a:spcAft>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Authentication page to users for both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login&amp;sign</a:t>
            </a:r>
            <a:r>
              <a:rPr lang="en-US" sz="2800" dirty="0">
                <a:effectLst/>
                <a:latin typeface="Calibri" panose="020F0502020204030204" pitchFamily="34" charset="0"/>
                <a:ea typeface="Calibri" panose="020F0502020204030204" pitchFamily="34" charset="0"/>
                <a:cs typeface="Times New Roman" panose="02020603050405020304" pitchFamily="18" charset="0"/>
              </a:rPr>
              <a:t> up</a:t>
            </a:r>
          </a:p>
        </p:txBody>
      </p:sp>
      <p:sp>
        <p:nvSpPr>
          <p:cNvPr id="9" name="TextBox 8">
            <a:extLst>
              <a:ext uri="{FF2B5EF4-FFF2-40B4-BE49-F238E27FC236}">
                <a16:creationId xmlns:a16="http://schemas.microsoft.com/office/drawing/2014/main" id="{B651A9BF-FD99-48E4-9488-E022F24AAB7C}"/>
              </a:ext>
            </a:extLst>
          </p:cNvPr>
          <p:cNvSpPr txBox="1"/>
          <p:nvPr/>
        </p:nvSpPr>
        <p:spPr>
          <a:xfrm>
            <a:off x="466891" y="4961226"/>
            <a:ext cx="10413312" cy="800219"/>
          </a:xfrm>
          <a:prstGeom prst="rect">
            <a:avLst/>
          </a:prstGeom>
          <a:noFill/>
        </p:spPr>
        <p:txBody>
          <a:bodyPr wrap="square">
            <a:spAutoFit/>
          </a:bodyPr>
          <a:lstStyle/>
          <a:p>
            <a:pPr marL="285750" marR="0" indent="-285750">
              <a:spcBef>
                <a:spcPts val="0"/>
              </a:spcBef>
              <a:spcAft>
                <a:spcPts val="0"/>
              </a:spcAft>
              <a:buFont typeface="Arial" panose="020B0604020202020204" pitchFamily="34" charset="0"/>
              <a:buChar char="•"/>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5" name="Picture 4" descr="Graphical user interface, text, application, email&#10;&#10;Description automatically generated">
            <a:extLst>
              <a:ext uri="{FF2B5EF4-FFF2-40B4-BE49-F238E27FC236}">
                <a16:creationId xmlns:a16="http://schemas.microsoft.com/office/drawing/2014/main" id="{ED7CFF94-7918-4B01-81FC-EFAEAEE70D3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124200" y="1803400"/>
            <a:ext cx="5943600" cy="3251200"/>
          </a:xfrm>
          <a:prstGeom prst="rect">
            <a:avLst/>
          </a:prstGeom>
        </p:spPr>
      </p:pic>
    </p:spTree>
    <p:extLst>
      <p:ext uri="{BB962C8B-B14F-4D97-AF65-F5344CB8AC3E}">
        <p14:creationId xmlns:p14="http://schemas.microsoft.com/office/powerpoint/2010/main" val="679766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C7224B-A6A1-D040-BD90-39FA5B02406C}"/>
              </a:ext>
            </a:extLst>
          </p:cNvPr>
          <p:cNvSpPr txBox="1"/>
          <p:nvPr/>
        </p:nvSpPr>
        <p:spPr>
          <a:xfrm>
            <a:off x="466891" y="507812"/>
            <a:ext cx="11061493" cy="523220"/>
          </a:xfrm>
          <a:prstGeom prst="rect">
            <a:avLst/>
          </a:prstGeom>
          <a:noFill/>
        </p:spPr>
        <p:txBody>
          <a:bodyPr wrap="square" rtlCol="0">
            <a:spAutoFit/>
          </a:bodyPr>
          <a:lstStyle/>
          <a:p>
            <a:pPr marL="457200" marR="0" indent="-457200">
              <a:spcBef>
                <a:spcPts val="0"/>
              </a:spcBef>
              <a:spcAft>
                <a:spcPts val="0"/>
              </a:spcAft>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Now users can give a review and comment as well for the books.</a:t>
            </a:r>
          </a:p>
        </p:txBody>
      </p:sp>
      <p:sp>
        <p:nvSpPr>
          <p:cNvPr id="9" name="TextBox 8">
            <a:extLst>
              <a:ext uri="{FF2B5EF4-FFF2-40B4-BE49-F238E27FC236}">
                <a16:creationId xmlns:a16="http://schemas.microsoft.com/office/drawing/2014/main" id="{B651A9BF-FD99-48E4-9488-E022F24AAB7C}"/>
              </a:ext>
            </a:extLst>
          </p:cNvPr>
          <p:cNvSpPr txBox="1"/>
          <p:nvPr/>
        </p:nvSpPr>
        <p:spPr>
          <a:xfrm>
            <a:off x="466891" y="4961226"/>
            <a:ext cx="10413312" cy="800219"/>
          </a:xfrm>
          <a:prstGeom prst="rect">
            <a:avLst/>
          </a:prstGeom>
          <a:noFill/>
        </p:spPr>
        <p:txBody>
          <a:bodyPr wrap="square">
            <a:spAutoFit/>
          </a:bodyPr>
          <a:lstStyle/>
          <a:p>
            <a:pPr marL="285750" marR="0" indent="-285750">
              <a:spcBef>
                <a:spcPts val="0"/>
              </a:spcBef>
              <a:spcAft>
                <a:spcPts val="0"/>
              </a:spcAft>
              <a:buFont typeface="Arial" panose="020B0604020202020204" pitchFamily="34" charset="0"/>
              <a:buChar char="•"/>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6" name="Picture 5" descr="Graphical user interface, text, application, email&#10;&#10;Description automatically generated">
            <a:extLst>
              <a:ext uri="{FF2B5EF4-FFF2-40B4-BE49-F238E27FC236}">
                <a16:creationId xmlns:a16="http://schemas.microsoft.com/office/drawing/2014/main" id="{A9D14933-F04E-452B-B9F1-72965932EC7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124200" y="1571625"/>
            <a:ext cx="5943600" cy="3714750"/>
          </a:xfrm>
          <a:prstGeom prst="rect">
            <a:avLst/>
          </a:prstGeom>
        </p:spPr>
      </p:pic>
    </p:spTree>
    <p:extLst>
      <p:ext uri="{BB962C8B-B14F-4D97-AF65-F5344CB8AC3E}">
        <p14:creationId xmlns:p14="http://schemas.microsoft.com/office/powerpoint/2010/main" val="61640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C7224B-A6A1-D040-BD90-39FA5B02406C}"/>
              </a:ext>
            </a:extLst>
          </p:cNvPr>
          <p:cNvSpPr txBox="1"/>
          <p:nvPr/>
        </p:nvSpPr>
        <p:spPr>
          <a:xfrm>
            <a:off x="466891" y="507812"/>
            <a:ext cx="11061493" cy="2308324"/>
          </a:xfrm>
          <a:prstGeom prst="rect">
            <a:avLst/>
          </a:prstGeom>
          <a:noFill/>
        </p:spPr>
        <p:txBody>
          <a:bodyPr wrap="square" rtlCol="0">
            <a:spAutoFit/>
          </a:bodyPr>
          <a:lstStyle/>
          <a:p>
            <a:pPr marL="342900" marR="0" indent="-342900">
              <a:spcBef>
                <a:spcPts val="0"/>
              </a:spcBef>
              <a:spcAft>
                <a:spcPts val="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Admin has a lot of different functionalities and can be seen here,</a:t>
            </a:r>
          </a:p>
          <a:p>
            <a:pPr marL="342900" marR="0" indent="-342900">
              <a:spcBef>
                <a:spcPts val="0"/>
              </a:spcBef>
              <a:spcAft>
                <a:spcPts val="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He can </a:t>
            </a:r>
          </a:p>
          <a:p>
            <a:pPr marL="457200" marR="0" lvl="0" indent="-457200">
              <a:spcBef>
                <a:spcPts val="0"/>
              </a:spcBef>
              <a:spcAft>
                <a:spcPts val="0"/>
              </a:spcAft>
              <a:buFont typeface="+mj-lt"/>
              <a:buAutoNum type="arabicPeriod"/>
            </a:pPr>
            <a:r>
              <a:rPr lang="en-US" sz="2400" dirty="0">
                <a:effectLst/>
                <a:latin typeface="Calibri" panose="020F0502020204030204" pitchFamily="34" charset="0"/>
                <a:ea typeface="Calibri" panose="020F0502020204030204" pitchFamily="34" charset="0"/>
                <a:cs typeface="Times New Roman" panose="02020603050405020304" pitchFamily="18" charset="0"/>
              </a:rPr>
              <a:t>Add or update Users</a:t>
            </a:r>
          </a:p>
          <a:p>
            <a:pPr marL="457200" marR="0" lvl="0" indent="-457200">
              <a:spcBef>
                <a:spcPts val="0"/>
              </a:spcBef>
              <a:spcAft>
                <a:spcPts val="0"/>
              </a:spcAft>
              <a:buFont typeface="+mj-lt"/>
              <a:buAutoNum type="arabicPeriod"/>
            </a:pPr>
            <a:r>
              <a:rPr lang="en-US" sz="2400" dirty="0">
                <a:effectLst/>
                <a:latin typeface="Calibri" panose="020F0502020204030204" pitchFamily="34" charset="0"/>
                <a:ea typeface="Calibri" panose="020F0502020204030204" pitchFamily="34" charset="0"/>
                <a:cs typeface="Times New Roman" panose="02020603050405020304" pitchFamily="18" charset="0"/>
              </a:rPr>
              <a:t>Check on Users Books</a:t>
            </a:r>
          </a:p>
          <a:p>
            <a:pPr marL="457200" marR="0" lvl="0" indent="-457200">
              <a:spcBef>
                <a:spcPts val="0"/>
              </a:spcBef>
              <a:spcAft>
                <a:spcPts val="0"/>
              </a:spcAft>
              <a:buFont typeface="+mj-lt"/>
              <a:buAutoNum type="arabicPeriod"/>
            </a:pPr>
            <a:r>
              <a:rPr lang="en-US" sz="2400" dirty="0">
                <a:effectLst/>
                <a:latin typeface="Calibri" panose="020F0502020204030204" pitchFamily="34" charset="0"/>
                <a:ea typeface="Calibri" panose="020F0502020204030204" pitchFamily="34" charset="0"/>
                <a:cs typeface="Times New Roman" panose="02020603050405020304" pitchFamily="18" charset="0"/>
              </a:rPr>
              <a:t>Add or update a New Book</a:t>
            </a:r>
          </a:p>
          <a:p>
            <a:pPr marR="0">
              <a:spcBef>
                <a:spcPts val="0"/>
              </a:spcBef>
              <a:spcAft>
                <a:spcPts val="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B651A9BF-FD99-48E4-9488-E022F24AAB7C}"/>
              </a:ext>
            </a:extLst>
          </p:cNvPr>
          <p:cNvSpPr txBox="1"/>
          <p:nvPr/>
        </p:nvSpPr>
        <p:spPr>
          <a:xfrm>
            <a:off x="466891" y="4961226"/>
            <a:ext cx="10413312" cy="800219"/>
          </a:xfrm>
          <a:prstGeom prst="rect">
            <a:avLst/>
          </a:prstGeom>
          <a:noFill/>
        </p:spPr>
        <p:txBody>
          <a:bodyPr wrap="square">
            <a:spAutoFit/>
          </a:bodyPr>
          <a:lstStyle/>
          <a:p>
            <a:pPr marL="285750" marR="0" indent="-285750">
              <a:spcBef>
                <a:spcPts val="0"/>
              </a:spcBef>
              <a:spcAft>
                <a:spcPts val="0"/>
              </a:spcAft>
              <a:buFont typeface="Arial" panose="020B0604020202020204" pitchFamily="34" charset="0"/>
              <a:buChar char="•"/>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5" name="Picture 4" descr="Graphical user interface, website&#10;&#10;Description automatically generated">
            <a:extLst>
              <a:ext uri="{FF2B5EF4-FFF2-40B4-BE49-F238E27FC236}">
                <a16:creationId xmlns:a16="http://schemas.microsoft.com/office/drawing/2014/main" id="{DE7D9F4A-83C6-4499-9D58-2A1F6800FB6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823259" y="2795880"/>
            <a:ext cx="5943600" cy="3714750"/>
          </a:xfrm>
          <a:prstGeom prst="rect">
            <a:avLst/>
          </a:prstGeom>
        </p:spPr>
      </p:pic>
    </p:spTree>
    <p:extLst>
      <p:ext uri="{BB962C8B-B14F-4D97-AF65-F5344CB8AC3E}">
        <p14:creationId xmlns:p14="http://schemas.microsoft.com/office/powerpoint/2010/main" val="1605731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C7224B-A6A1-D040-BD90-39FA5B02406C}"/>
              </a:ext>
            </a:extLst>
          </p:cNvPr>
          <p:cNvSpPr txBox="1"/>
          <p:nvPr/>
        </p:nvSpPr>
        <p:spPr>
          <a:xfrm>
            <a:off x="466891" y="507812"/>
            <a:ext cx="11061493" cy="954107"/>
          </a:xfrm>
          <a:prstGeom prst="rect">
            <a:avLst/>
          </a:prstGeom>
          <a:noFill/>
        </p:spPr>
        <p:txBody>
          <a:bodyPr wrap="square" rtlCol="0">
            <a:spAutoFit/>
          </a:bodyPr>
          <a:lstStyle/>
          <a:p>
            <a:pPr marL="457200" marR="0" indent="-457200">
              <a:spcBef>
                <a:spcPts val="0"/>
              </a:spcBef>
              <a:spcAft>
                <a:spcPts val="0"/>
              </a:spcAft>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Here you can observe that he can add a new user and also can edit current users.</a:t>
            </a:r>
          </a:p>
        </p:txBody>
      </p:sp>
      <p:sp>
        <p:nvSpPr>
          <p:cNvPr id="9" name="TextBox 8">
            <a:extLst>
              <a:ext uri="{FF2B5EF4-FFF2-40B4-BE49-F238E27FC236}">
                <a16:creationId xmlns:a16="http://schemas.microsoft.com/office/drawing/2014/main" id="{B651A9BF-FD99-48E4-9488-E022F24AAB7C}"/>
              </a:ext>
            </a:extLst>
          </p:cNvPr>
          <p:cNvSpPr txBox="1"/>
          <p:nvPr/>
        </p:nvSpPr>
        <p:spPr>
          <a:xfrm>
            <a:off x="466891" y="4961226"/>
            <a:ext cx="10413312" cy="800219"/>
          </a:xfrm>
          <a:prstGeom prst="rect">
            <a:avLst/>
          </a:prstGeom>
          <a:noFill/>
        </p:spPr>
        <p:txBody>
          <a:bodyPr wrap="square">
            <a:spAutoFit/>
          </a:bodyPr>
          <a:lstStyle/>
          <a:p>
            <a:pPr marL="285750" marR="0" indent="-285750">
              <a:spcBef>
                <a:spcPts val="0"/>
              </a:spcBef>
              <a:spcAft>
                <a:spcPts val="0"/>
              </a:spcAft>
              <a:buFont typeface="Arial" panose="020B0604020202020204" pitchFamily="34" charset="0"/>
              <a:buChar char="•"/>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6" name="Picture 5" descr="Graphical user interface, application, table&#10;&#10;Description automatically generated">
            <a:extLst>
              <a:ext uri="{FF2B5EF4-FFF2-40B4-BE49-F238E27FC236}">
                <a16:creationId xmlns:a16="http://schemas.microsoft.com/office/drawing/2014/main" id="{7C1A048D-F7BB-4EB5-8E86-CB8B2DC464E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464443" y="1896774"/>
            <a:ext cx="5943600" cy="3714750"/>
          </a:xfrm>
          <a:prstGeom prst="rect">
            <a:avLst/>
          </a:prstGeom>
        </p:spPr>
      </p:pic>
    </p:spTree>
    <p:extLst>
      <p:ext uri="{BB962C8B-B14F-4D97-AF65-F5344CB8AC3E}">
        <p14:creationId xmlns:p14="http://schemas.microsoft.com/office/powerpoint/2010/main" val="842367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C7224B-A6A1-D040-BD90-39FA5B02406C}"/>
              </a:ext>
            </a:extLst>
          </p:cNvPr>
          <p:cNvSpPr txBox="1"/>
          <p:nvPr/>
        </p:nvSpPr>
        <p:spPr>
          <a:xfrm>
            <a:off x="466891" y="2491450"/>
            <a:ext cx="3514800"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Adding a new user,</a:t>
            </a:r>
          </a:p>
        </p:txBody>
      </p:sp>
      <p:sp>
        <p:nvSpPr>
          <p:cNvPr id="9" name="TextBox 8">
            <a:extLst>
              <a:ext uri="{FF2B5EF4-FFF2-40B4-BE49-F238E27FC236}">
                <a16:creationId xmlns:a16="http://schemas.microsoft.com/office/drawing/2014/main" id="{B651A9BF-FD99-48E4-9488-E022F24AAB7C}"/>
              </a:ext>
            </a:extLst>
          </p:cNvPr>
          <p:cNvSpPr txBox="1"/>
          <p:nvPr/>
        </p:nvSpPr>
        <p:spPr>
          <a:xfrm>
            <a:off x="466891" y="4961226"/>
            <a:ext cx="10413312" cy="800219"/>
          </a:xfrm>
          <a:prstGeom prst="rect">
            <a:avLst/>
          </a:prstGeom>
          <a:noFill/>
        </p:spPr>
        <p:txBody>
          <a:bodyPr wrap="square">
            <a:spAutoFit/>
          </a:bodyPr>
          <a:lstStyle/>
          <a:p>
            <a:pPr marL="285750" marR="0" indent="-285750">
              <a:spcBef>
                <a:spcPts val="0"/>
              </a:spcBef>
              <a:spcAft>
                <a:spcPts val="0"/>
              </a:spcAft>
              <a:buFont typeface="Arial" panose="020B0604020202020204" pitchFamily="34" charset="0"/>
              <a:buChar char="•"/>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5" name="Picture 4" descr="Graphical user interface, application, email&#10;&#10;Description automatically generated">
            <a:extLst>
              <a:ext uri="{FF2B5EF4-FFF2-40B4-BE49-F238E27FC236}">
                <a16:creationId xmlns:a16="http://schemas.microsoft.com/office/drawing/2014/main" id="{8F5C3918-FE55-4E34-B5BB-3F63516AFEB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478439" y="1246476"/>
            <a:ext cx="5943600" cy="3714750"/>
          </a:xfrm>
          <a:prstGeom prst="rect">
            <a:avLst/>
          </a:prstGeom>
        </p:spPr>
      </p:pic>
    </p:spTree>
    <p:extLst>
      <p:ext uri="{BB962C8B-B14F-4D97-AF65-F5344CB8AC3E}">
        <p14:creationId xmlns:p14="http://schemas.microsoft.com/office/powerpoint/2010/main" val="2115173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C7224B-A6A1-D040-BD90-39FA5B02406C}"/>
              </a:ext>
            </a:extLst>
          </p:cNvPr>
          <p:cNvSpPr txBox="1"/>
          <p:nvPr/>
        </p:nvSpPr>
        <p:spPr>
          <a:xfrm>
            <a:off x="466891" y="2491450"/>
            <a:ext cx="3514800" cy="954107"/>
          </a:xfrm>
          <a:prstGeom prst="rect">
            <a:avLst/>
          </a:prstGeom>
          <a:noFill/>
        </p:spPr>
        <p:txBody>
          <a:bodyPr wrap="square" rtlCol="0">
            <a:spAutoFit/>
          </a:bodyPr>
          <a:lstStyle/>
          <a:p>
            <a:pPr marL="457200" marR="0" indent="-457200">
              <a:spcBef>
                <a:spcPts val="0"/>
              </a:spcBef>
              <a:spcAft>
                <a:spcPts val="0"/>
              </a:spcAft>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Updating a current user,</a:t>
            </a:r>
          </a:p>
        </p:txBody>
      </p:sp>
      <p:sp>
        <p:nvSpPr>
          <p:cNvPr id="9" name="TextBox 8">
            <a:extLst>
              <a:ext uri="{FF2B5EF4-FFF2-40B4-BE49-F238E27FC236}">
                <a16:creationId xmlns:a16="http://schemas.microsoft.com/office/drawing/2014/main" id="{B651A9BF-FD99-48E4-9488-E022F24AAB7C}"/>
              </a:ext>
            </a:extLst>
          </p:cNvPr>
          <p:cNvSpPr txBox="1"/>
          <p:nvPr/>
        </p:nvSpPr>
        <p:spPr>
          <a:xfrm>
            <a:off x="466891" y="4961226"/>
            <a:ext cx="10413312" cy="800219"/>
          </a:xfrm>
          <a:prstGeom prst="rect">
            <a:avLst/>
          </a:prstGeom>
          <a:noFill/>
        </p:spPr>
        <p:txBody>
          <a:bodyPr wrap="square">
            <a:spAutoFit/>
          </a:bodyPr>
          <a:lstStyle/>
          <a:p>
            <a:pPr marL="285750" marR="0" indent="-285750">
              <a:spcBef>
                <a:spcPts val="0"/>
              </a:spcBef>
              <a:spcAft>
                <a:spcPts val="0"/>
              </a:spcAft>
              <a:buFont typeface="Arial" panose="020B0604020202020204" pitchFamily="34" charset="0"/>
              <a:buChar char="•"/>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6" name="Picture 5" descr="Graphical user interface, application, email&#10;&#10;Description automatically generated">
            <a:extLst>
              <a:ext uri="{FF2B5EF4-FFF2-40B4-BE49-F238E27FC236}">
                <a16:creationId xmlns:a16="http://schemas.microsoft.com/office/drawing/2014/main" id="{C450C1A9-8DB7-4C44-AE9E-484873F7B73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490013" y="1571625"/>
            <a:ext cx="5943600" cy="3714750"/>
          </a:xfrm>
          <a:prstGeom prst="rect">
            <a:avLst/>
          </a:prstGeom>
        </p:spPr>
      </p:pic>
    </p:spTree>
    <p:extLst>
      <p:ext uri="{BB962C8B-B14F-4D97-AF65-F5344CB8AC3E}">
        <p14:creationId xmlns:p14="http://schemas.microsoft.com/office/powerpoint/2010/main" val="389868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C7224B-A6A1-D040-BD90-39FA5B02406C}"/>
              </a:ext>
            </a:extLst>
          </p:cNvPr>
          <p:cNvSpPr txBox="1"/>
          <p:nvPr/>
        </p:nvSpPr>
        <p:spPr>
          <a:xfrm>
            <a:off x="466868" y="834945"/>
            <a:ext cx="11258263" cy="523220"/>
          </a:xfrm>
          <a:prstGeom prst="rect">
            <a:avLst/>
          </a:prstGeom>
          <a:noFill/>
        </p:spPr>
        <p:txBody>
          <a:bodyPr wrap="square" rtlCol="0">
            <a:spAutoFit/>
          </a:bodyPr>
          <a:lstStyle/>
          <a:p>
            <a:pPr marL="457200" marR="0" indent="-457200">
              <a:spcBef>
                <a:spcPts val="0"/>
              </a:spcBef>
              <a:spcAft>
                <a:spcPts val="0"/>
              </a:spcAft>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He can also view the books that are issued to different users,</a:t>
            </a:r>
          </a:p>
        </p:txBody>
      </p:sp>
      <p:sp>
        <p:nvSpPr>
          <p:cNvPr id="9" name="TextBox 8">
            <a:extLst>
              <a:ext uri="{FF2B5EF4-FFF2-40B4-BE49-F238E27FC236}">
                <a16:creationId xmlns:a16="http://schemas.microsoft.com/office/drawing/2014/main" id="{B651A9BF-FD99-48E4-9488-E022F24AAB7C}"/>
              </a:ext>
            </a:extLst>
          </p:cNvPr>
          <p:cNvSpPr txBox="1"/>
          <p:nvPr/>
        </p:nvSpPr>
        <p:spPr>
          <a:xfrm>
            <a:off x="466891" y="4961226"/>
            <a:ext cx="10413312" cy="800219"/>
          </a:xfrm>
          <a:prstGeom prst="rect">
            <a:avLst/>
          </a:prstGeom>
          <a:noFill/>
        </p:spPr>
        <p:txBody>
          <a:bodyPr wrap="square">
            <a:spAutoFit/>
          </a:bodyPr>
          <a:lstStyle/>
          <a:p>
            <a:pPr marL="285750" marR="0" indent="-285750">
              <a:spcBef>
                <a:spcPts val="0"/>
              </a:spcBef>
              <a:spcAft>
                <a:spcPts val="0"/>
              </a:spcAft>
              <a:buFont typeface="Arial" panose="020B0604020202020204" pitchFamily="34" charset="0"/>
              <a:buChar char="•"/>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5" name="Picture 4" descr="Graphical user interface, website&#10;&#10;Description automatically generated">
            <a:extLst>
              <a:ext uri="{FF2B5EF4-FFF2-40B4-BE49-F238E27FC236}">
                <a16:creationId xmlns:a16="http://schemas.microsoft.com/office/drawing/2014/main" id="{196019A3-56AF-4B36-9438-4FBA7793BEF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01747" y="1896774"/>
            <a:ext cx="5943600" cy="3714750"/>
          </a:xfrm>
          <a:prstGeom prst="rect">
            <a:avLst/>
          </a:prstGeom>
        </p:spPr>
      </p:pic>
    </p:spTree>
    <p:extLst>
      <p:ext uri="{BB962C8B-B14F-4D97-AF65-F5344CB8AC3E}">
        <p14:creationId xmlns:p14="http://schemas.microsoft.com/office/powerpoint/2010/main" val="4064823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C7224B-A6A1-D040-BD90-39FA5B02406C}"/>
              </a:ext>
            </a:extLst>
          </p:cNvPr>
          <p:cNvSpPr txBox="1"/>
          <p:nvPr/>
        </p:nvSpPr>
        <p:spPr>
          <a:xfrm>
            <a:off x="374270" y="476130"/>
            <a:ext cx="11258263" cy="1815882"/>
          </a:xfrm>
          <a:prstGeom prst="rect">
            <a:avLst/>
          </a:prstGeom>
          <a:noFill/>
        </p:spPr>
        <p:txBody>
          <a:bodyPr wrap="square" rtlCol="0">
            <a:spAutoFit/>
          </a:bodyPr>
          <a:lstStyle/>
          <a:p>
            <a:pPr marL="457200" marR="0" indent="-457200">
              <a:spcBef>
                <a:spcPts val="0"/>
              </a:spcBef>
              <a:spcAft>
                <a:spcPts val="0"/>
              </a:spcAft>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Adding a new book through ISBN, here the book details can be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retrived</a:t>
            </a:r>
            <a:r>
              <a:rPr lang="en-US" sz="2800" dirty="0">
                <a:effectLst/>
                <a:latin typeface="Calibri" panose="020F0502020204030204" pitchFamily="34" charset="0"/>
                <a:ea typeface="Calibri" panose="020F0502020204030204" pitchFamily="34" charset="0"/>
                <a:cs typeface="Times New Roman" panose="02020603050405020304" pitchFamily="18" charset="0"/>
              </a:rPr>
              <a:t> by using Google Books API. And also if a particular book is not present or can’t be added through using ISBN, then he can add the book details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manully</a:t>
            </a:r>
            <a:r>
              <a:rPr lang="en-US" sz="2800" dirty="0">
                <a:effectLst/>
                <a:latin typeface="Calibri" panose="020F0502020204030204" pitchFamily="34" charset="0"/>
                <a:ea typeface="Calibri" panose="020F0502020204030204" pitchFamily="34" charset="0"/>
                <a:cs typeface="Times New Roman" panose="02020603050405020304" pitchFamily="18" charset="0"/>
              </a:rPr>
              <a:t> as well.</a:t>
            </a:r>
          </a:p>
        </p:txBody>
      </p:sp>
      <p:sp>
        <p:nvSpPr>
          <p:cNvPr id="9" name="TextBox 8">
            <a:extLst>
              <a:ext uri="{FF2B5EF4-FFF2-40B4-BE49-F238E27FC236}">
                <a16:creationId xmlns:a16="http://schemas.microsoft.com/office/drawing/2014/main" id="{B651A9BF-FD99-48E4-9488-E022F24AAB7C}"/>
              </a:ext>
            </a:extLst>
          </p:cNvPr>
          <p:cNvSpPr txBox="1"/>
          <p:nvPr/>
        </p:nvSpPr>
        <p:spPr>
          <a:xfrm>
            <a:off x="466891" y="4961226"/>
            <a:ext cx="10413312" cy="800219"/>
          </a:xfrm>
          <a:prstGeom prst="rect">
            <a:avLst/>
          </a:prstGeom>
          <a:noFill/>
        </p:spPr>
        <p:txBody>
          <a:bodyPr wrap="square">
            <a:spAutoFit/>
          </a:bodyPr>
          <a:lstStyle/>
          <a:p>
            <a:pPr marL="285750" marR="0" indent="-285750">
              <a:spcBef>
                <a:spcPts val="0"/>
              </a:spcBef>
              <a:spcAft>
                <a:spcPts val="0"/>
              </a:spcAft>
              <a:buFont typeface="Arial" panose="020B0604020202020204" pitchFamily="34" charset="0"/>
              <a:buChar char="•"/>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6" name="Picture 5" descr="Graphical user interface, text, application, email&#10;&#10;Description automatically generated">
            <a:extLst>
              <a:ext uri="{FF2B5EF4-FFF2-40B4-BE49-F238E27FC236}">
                <a16:creationId xmlns:a16="http://schemas.microsoft.com/office/drawing/2014/main" id="{25550342-13B4-4F06-BB64-29797ECDF4F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857982" y="2462876"/>
            <a:ext cx="5943600" cy="3714750"/>
          </a:xfrm>
          <a:prstGeom prst="rect">
            <a:avLst/>
          </a:prstGeom>
        </p:spPr>
      </p:pic>
    </p:spTree>
    <p:extLst>
      <p:ext uri="{BB962C8B-B14F-4D97-AF65-F5344CB8AC3E}">
        <p14:creationId xmlns:p14="http://schemas.microsoft.com/office/powerpoint/2010/main" val="1598711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C7224B-A6A1-D040-BD90-39FA5B02406C}"/>
              </a:ext>
            </a:extLst>
          </p:cNvPr>
          <p:cNvSpPr txBox="1"/>
          <p:nvPr/>
        </p:nvSpPr>
        <p:spPr>
          <a:xfrm>
            <a:off x="374270" y="476130"/>
            <a:ext cx="11258263" cy="2431435"/>
          </a:xfrm>
          <a:prstGeom prst="rect">
            <a:avLst/>
          </a:prstGeom>
          <a:noFill/>
        </p:spPr>
        <p:txBody>
          <a:bodyPr wrap="square" rtlCol="0">
            <a:spAutoFit/>
          </a:bodyPr>
          <a:lstStyle/>
          <a:p>
            <a:pPr marL="0" marR="0">
              <a:spcBef>
                <a:spcPts val="0"/>
              </a:spcBef>
              <a:spcAft>
                <a:spcPts val="0"/>
              </a:spcAft>
            </a:pPr>
            <a:r>
              <a:rPr lang="en-US" sz="3200" b="1"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rPr>
              <a:t>Important code snippets :</a:t>
            </a:r>
          </a:p>
          <a:p>
            <a:pPr marL="0" marR="0">
              <a:spcBef>
                <a:spcPts val="0"/>
              </a:spcBef>
              <a:spcAft>
                <a:spcPts val="0"/>
              </a:spcAft>
            </a:pPr>
            <a:endParaRPr lang="en-US" sz="3200" b="1"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This is the code where it used for editing, deleting, redirecting a book takes place</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spcBef>
                <a:spcPts val="0"/>
              </a:spcBef>
              <a:spcAft>
                <a:spcPts val="0"/>
              </a:spcAft>
            </a:pPr>
            <a:endParaRPr lang="en-US" sz="32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B651A9BF-FD99-48E4-9488-E022F24AAB7C}"/>
              </a:ext>
            </a:extLst>
          </p:cNvPr>
          <p:cNvSpPr txBox="1"/>
          <p:nvPr/>
        </p:nvSpPr>
        <p:spPr>
          <a:xfrm>
            <a:off x="466891" y="4961226"/>
            <a:ext cx="10413312" cy="800219"/>
          </a:xfrm>
          <a:prstGeom prst="rect">
            <a:avLst/>
          </a:prstGeom>
          <a:noFill/>
        </p:spPr>
        <p:txBody>
          <a:bodyPr wrap="square">
            <a:spAutoFit/>
          </a:bodyPr>
          <a:lstStyle/>
          <a:p>
            <a:pPr marL="285750" marR="0" indent="-285750">
              <a:spcBef>
                <a:spcPts val="0"/>
              </a:spcBef>
              <a:spcAft>
                <a:spcPts val="0"/>
              </a:spcAft>
              <a:buFont typeface="Arial" panose="020B0604020202020204" pitchFamily="34" charset="0"/>
              <a:buChar char="•"/>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5" name="Picture 4" descr="Text&#10;&#10;Description automatically generated">
            <a:extLst>
              <a:ext uri="{FF2B5EF4-FFF2-40B4-BE49-F238E27FC236}">
                <a16:creationId xmlns:a16="http://schemas.microsoft.com/office/drawing/2014/main" id="{472D6806-ACBB-4F58-9F47-4503C9B6A87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66891" y="2591587"/>
            <a:ext cx="5865495" cy="3665855"/>
          </a:xfrm>
          <a:prstGeom prst="rect">
            <a:avLst/>
          </a:prstGeom>
        </p:spPr>
      </p:pic>
      <p:pic>
        <p:nvPicPr>
          <p:cNvPr id="7" name="Picture 6" descr="Text&#10;&#10;Description automatically generated">
            <a:extLst>
              <a:ext uri="{FF2B5EF4-FFF2-40B4-BE49-F238E27FC236}">
                <a16:creationId xmlns:a16="http://schemas.microsoft.com/office/drawing/2014/main" id="{0DB711E1-6BB5-4C65-8ADB-22F96949619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952235" y="2591586"/>
            <a:ext cx="5865495" cy="3665855"/>
          </a:xfrm>
          <a:prstGeom prst="rect">
            <a:avLst/>
          </a:prstGeom>
        </p:spPr>
      </p:pic>
    </p:spTree>
    <p:extLst>
      <p:ext uri="{BB962C8B-B14F-4D97-AF65-F5344CB8AC3E}">
        <p14:creationId xmlns:p14="http://schemas.microsoft.com/office/powerpoint/2010/main" val="4232023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C7224B-A6A1-D040-BD90-39FA5B02406C}"/>
              </a:ext>
            </a:extLst>
          </p:cNvPr>
          <p:cNvSpPr txBox="1"/>
          <p:nvPr/>
        </p:nvSpPr>
        <p:spPr>
          <a:xfrm>
            <a:off x="478466" y="499730"/>
            <a:ext cx="7985051" cy="2308324"/>
          </a:xfrm>
          <a:prstGeom prst="rect">
            <a:avLst/>
          </a:prstGeom>
          <a:noFill/>
        </p:spPr>
        <p:txBody>
          <a:bodyPr wrap="square" rtlCol="0">
            <a:spAutoFit/>
          </a:bodyPr>
          <a:lstStyle/>
          <a:p>
            <a:r>
              <a:rPr lang="en-US" b="1" dirty="0">
                <a:solidFill>
                  <a:schemeClr val="accent4"/>
                </a:solidFill>
              </a:rPr>
              <a:t>WHO:</a:t>
            </a:r>
          </a:p>
          <a:p>
            <a:endParaRPr lang="en-US" dirty="0"/>
          </a:p>
          <a:p>
            <a:r>
              <a:rPr lang="en-US" b="1" i="1" dirty="0">
                <a:solidFill>
                  <a:schemeClr val="accent6"/>
                </a:solidFill>
              </a:rPr>
              <a:t>Lucy</a:t>
            </a:r>
            <a:r>
              <a:rPr lang="en-US" dirty="0"/>
              <a:t> is a busy 23-year-old graduate studying in University of Missouri at Kansas City who lives in Overland Park, KS. He works part time as a student lab assistant and manages his time between assignments, exams and work. He lives alone and has many other duties to fill in a household. In his free time, he spends time with friends, reading books and watching movies.</a:t>
            </a:r>
          </a:p>
          <a:p>
            <a:endParaRPr lang="en-US" dirty="0"/>
          </a:p>
        </p:txBody>
      </p:sp>
      <p:sp>
        <p:nvSpPr>
          <p:cNvPr id="5" name="TextBox 4">
            <a:extLst>
              <a:ext uri="{FF2B5EF4-FFF2-40B4-BE49-F238E27FC236}">
                <a16:creationId xmlns:a16="http://schemas.microsoft.com/office/drawing/2014/main" id="{E133C041-C956-D946-BD3B-CA97C29BD06C}"/>
              </a:ext>
            </a:extLst>
          </p:cNvPr>
          <p:cNvSpPr txBox="1"/>
          <p:nvPr/>
        </p:nvSpPr>
        <p:spPr>
          <a:xfrm>
            <a:off x="478466" y="2808054"/>
            <a:ext cx="8771860" cy="2031325"/>
          </a:xfrm>
          <a:prstGeom prst="rect">
            <a:avLst/>
          </a:prstGeom>
          <a:noFill/>
        </p:spPr>
        <p:txBody>
          <a:bodyPr wrap="square" rtlCol="0">
            <a:spAutoFit/>
          </a:bodyPr>
          <a:lstStyle/>
          <a:p>
            <a:r>
              <a:rPr lang="en-US" b="1" dirty="0">
                <a:solidFill>
                  <a:schemeClr val="accent4"/>
                </a:solidFill>
              </a:rPr>
              <a:t>WHAT:</a:t>
            </a:r>
          </a:p>
          <a:p>
            <a:endParaRPr lang="en-US" dirty="0"/>
          </a:p>
          <a:p>
            <a:r>
              <a:rPr lang="en-US" dirty="0"/>
              <a:t>Lucy has a difficulty in managing time between all his activities and he’s focusing on to improve his productivity. He’s trying to simplify his lifestyle and being safe by not traveling for simple things. Being a bibliophile, he reads a lot of books and doesn’t want to take extra time to go to an actual library for checking book availability or renewing a book. </a:t>
            </a:r>
          </a:p>
          <a:p>
            <a:endParaRPr lang="en-US" dirty="0"/>
          </a:p>
        </p:txBody>
      </p:sp>
      <p:sp>
        <p:nvSpPr>
          <p:cNvPr id="6" name="TextBox 5">
            <a:extLst>
              <a:ext uri="{FF2B5EF4-FFF2-40B4-BE49-F238E27FC236}">
                <a16:creationId xmlns:a16="http://schemas.microsoft.com/office/drawing/2014/main" id="{276DC685-A79E-F346-AACF-3F21D2FE5327}"/>
              </a:ext>
            </a:extLst>
          </p:cNvPr>
          <p:cNvSpPr txBox="1"/>
          <p:nvPr/>
        </p:nvSpPr>
        <p:spPr>
          <a:xfrm>
            <a:off x="441252" y="4730982"/>
            <a:ext cx="8846288" cy="2031325"/>
          </a:xfrm>
          <a:prstGeom prst="rect">
            <a:avLst/>
          </a:prstGeom>
          <a:noFill/>
        </p:spPr>
        <p:txBody>
          <a:bodyPr wrap="square" rtlCol="0">
            <a:spAutoFit/>
          </a:bodyPr>
          <a:lstStyle/>
          <a:p>
            <a:r>
              <a:rPr lang="en-US" b="1" dirty="0">
                <a:solidFill>
                  <a:schemeClr val="accent4"/>
                </a:solidFill>
              </a:rPr>
              <a:t>WHEN:</a:t>
            </a:r>
          </a:p>
          <a:p>
            <a:endParaRPr lang="en-US" dirty="0"/>
          </a:p>
          <a:p>
            <a:r>
              <a:rPr lang="en-US" dirty="0"/>
              <a:t>After Covid-19, people are trying to be safe by staying in home and avoiding traveling for simple tasks. Lucy one among them also focusing on improving his productivity where such services being online can be a lot helpful and time saving process in the modern era for everyone.</a:t>
            </a:r>
          </a:p>
          <a:p>
            <a:endParaRPr lang="en-US" dirty="0"/>
          </a:p>
        </p:txBody>
      </p:sp>
      <p:pic>
        <p:nvPicPr>
          <p:cNvPr id="8" name="Picture 7">
            <a:extLst>
              <a:ext uri="{FF2B5EF4-FFF2-40B4-BE49-F238E27FC236}">
                <a16:creationId xmlns:a16="http://schemas.microsoft.com/office/drawing/2014/main" id="{A7E43913-5A5D-A946-B6D1-1CC57A323ABC}"/>
              </a:ext>
            </a:extLst>
          </p:cNvPr>
          <p:cNvPicPr>
            <a:picLocks noChangeAspect="1"/>
          </p:cNvPicPr>
          <p:nvPr/>
        </p:nvPicPr>
        <p:blipFill>
          <a:blip r:embed="rId2"/>
          <a:stretch>
            <a:fillRect/>
          </a:stretch>
        </p:blipFill>
        <p:spPr>
          <a:xfrm>
            <a:off x="9250326" y="688631"/>
            <a:ext cx="1930523" cy="1930523"/>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EA791D50-ACA9-754A-8EB7-682846FE0D1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9666302" y="4839379"/>
            <a:ext cx="1918335" cy="1425575"/>
          </a:xfrm>
          <a:prstGeom prst="rect">
            <a:avLst/>
          </a:prstGeom>
        </p:spPr>
      </p:pic>
    </p:spTree>
    <p:extLst>
      <p:ext uri="{BB962C8B-B14F-4D97-AF65-F5344CB8AC3E}">
        <p14:creationId xmlns:p14="http://schemas.microsoft.com/office/powerpoint/2010/main" val="25541008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C7224B-A6A1-D040-BD90-39FA5B02406C}"/>
              </a:ext>
            </a:extLst>
          </p:cNvPr>
          <p:cNvSpPr txBox="1"/>
          <p:nvPr/>
        </p:nvSpPr>
        <p:spPr>
          <a:xfrm>
            <a:off x="374270" y="476130"/>
            <a:ext cx="11258263" cy="523220"/>
          </a:xfrm>
          <a:prstGeom prst="rect">
            <a:avLst/>
          </a:prstGeom>
          <a:noFill/>
        </p:spPr>
        <p:txBody>
          <a:bodyPr wrap="square" rtlCol="0">
            <a:spAutoFit/>
          </a:bodyPr>
          <a:lstStyle/>
          <a:p>
            <a:pPr marL="457200" marR="0" indent="-457200">
              <a:spcBef>
                <a:spcPts val="0"/>
              </a:spcBef>
              <a:spcAft>
                <a:spcPts val="0"/>
              </a:spcAft>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Here book history can be displayed,</a:t>
            </a:r>
          </a:p>
        </p:txBody>
      </p:sp>
      <p:sp>
        <p:nvSpPr>
          <p:cNvPr id="9" name="TextBox 8">
            <a:extLst>
              <a:ext uri="{FF2B5EF4-FFF2-40B4-BE49-F238E27FC236}">
                <a16:creationId xmlns:a16="http://schemas.microsoft.com/office/drawing/2014/main" id="{B651A9BF-FD99-48E4-9488-E022F24AAB7C}"/>
              </a:ext>
            </a:extLst>
          </p:cNvPr>
          <p:cNvSpPr txBox="1"/>
          <p:nvPr/>
        </p:nvSpPr>
        <p:spPr>
          <a:xfrm>
            <a:off x="466891" y="4961226"/>
            <a:ext cx="10413312" cy="800219"/>
          </a:xfrm>
          <a:prstGeom prst="rect">
            <a:avLst/>
          </a:prstGeom>
          <a:noFill/>
        </p:spPr>
        <p:txBody>
          <a:bodyPr wrap="square">
            <a:spAutoFit/>
          </a:bodyPr>
          <a:lstStyle/>
          <a:p>
            <a:pPr marL="285750" marR="0" indent="-285750">
              <a:spcBef>
                <a:spcPts val="0"/>
              </a:spcBef>
              <a:spcAft>
                <a:spcPts val="0"/>
              </a:spcAft>
              <a:buFont typeface="Arial" panose="020B0604020202020204" pitchFamily="34" charset="0"/>
              <a:buChar char="•"/>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6" name="Picture 5" descr="Text&#10;&#10;Description automatically generated">
            <a:extLst>
              <a:ext uri="{FF2B5EF4-FFF2-40B4-BE49-F238E27FC236}">
                <a16:creationId xmlns:a16="http://schemas.microsoft.com/office/drawing/2014/main" id="{CB81F09B-4D59-48CE-AC8A-D6739C9BAB3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124200" y="1571625"/>
            <a:ext cx="5943600" cy="3714750"/>
          </a:xfrm>
          <a:prstGeom prst="rect">
            <a:avLst/>
          </a:prstGeom>
        </p:spPr>
      </p:pic>
    </p:spTree>
    <p:extLst>
      <p:ext uri="{BB962C8B-B14F-4D97-AF65-F5344CB8AC3E}">
        <p14:creationId xmlns:p14="http://schemas.microsoft.com/office/powerpoint/2010/main" val="2474759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024FA1-8CAE-48D2-8D51-AA6CB0F66448}"/>
              </a:ext>
            </a:extLst>
          </p:cNvPr>
          <p:cNvSpPr txBox="1"/>
          <p:nvPr/>
        </p:nvSpPr>
        <p:spPr>
          <a:xfrm>
            <a:off x="801547" y="700797"/>
            <a:ext cx="6094070" cy="523220"/>
          </a:xfrm>
          <a:prstGeom prst="rect">
            <a:avLst/>
          </a:prstGeom>
          <a:noFill/>
        </p:spPr>
        <p:txBody>
          <a:bodyPr wrap="square">
            <a:spAutoFit/>
          </a:bodyPr>
          <a:lstStyle/>
          <a:p>
            <a:pPr marL="457200" marR="0" indent="-457200">
              <a:spcBef>
                <a:spcPts val="0"/>
              </a:spcBef>
              <a:spcAft>
                <a:spcPts val="0"/>
              </a:spcAft>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Book availability can be seen here,</a:t>
            </a:r>
          </a:p>
        </p:txBody>
      </p:sp>
      <p:pic>
        <p:nvPicPr>
          <p:cNvPr id="8" name="Picture 7" descr="Text&#10;&#10;Description automatically generated">
            <a:extLst>
              <a:ext uri="{FF2B5EF4-FFF2-40B4-BE49-F238E27FC236}">
                <a16:creationId xmlns:a16="http://schemas.microsoft.com/office/drawing/2014/main" id="{65118A23-8CEB-44F7-9306-05B7D318A61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124200" y="1571625"/>
            <a:ext cx="5943600" cy="3714750"/>
          </a:xfrm>
          <a:prstGeom prst="rect">
            <a:avLst/>
          </a:prstGeom>
        </p:spPr>
      </p:pic>
    </p:spTree>
    <p:extLst>
      <p:ext uri="{BB962C8B-B14F-4D97-AF65-F5344CB8AC3E}">
        <p14:creationId xmlns:p14="http://schemas.microsoft.com/office/powerpoint/2010/main" val="3086941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024FA1-8CAE-48D2-8D51-AA6CB0F66448}"/>
              </a:ext>
            </a:extLst>
          </p:cNvPr>
          <p:cNvSpPr txBox="1"/>
          <p:nvPr/>
        </p:nvSpPr>
        <p:spPr>
          <a:xfrm>
            <a:off x="801547" y="700797"/>
            <a:ext cx="6094070" cy="523220"/>
          </a:xfrm>
          <a:prstGeom prst="rect">
            <a:avLst/>
          </a:prstGeom>
          <a:noFill/>
        </p:spPr>
        <p:txBody>
          <a:bodyPr wrap="square">
            <a:spAutoFit/>
          </a:bodyPr>
          <a:lstStyle/>
          <a:p>
            <a:pPr marL="457200" marR="0" indent="-457200">
              <a:spcBef>
                <a:spcPts val="0"/>
              </a:spcBef>
              <a:spcAft>
                <a:spcPts val="0"/>
              </a:spcAft>
              <a:buFont typeface="Arial" panose="020B0604020202020204" pitchFamily="34" charset="0"/>
              <a:buChar char="•"/>
            </a:pPr>
            <a:r>
              <a:rPr lang="en-US" sz="2800" dirty="0">
                <a:effectLst/>
                <a:latin typeface="Calibri" panose="020F0502020204030204" pitchFamily="34" charset="0"/>
                <a:ea typeface="Calibri" panose="020F0502020204030204" pitchFamily="34" charset="0"/>
                <a:cs typeface="Times New Roman" panose="02020603050405020304" pitchFamily="18" charset="0"/>
              </a:rPr>
              <a:t>Authentication of the application,</a:t>
            </a:r>
          </a:p>
        </p:txBody>
      </p:sp>
      <p:pic>
        <p:nvPicPr>
          <p:cNvPr id="4" name="Picture 3" descr="Text&#10;&#10;Description automatically generated">
            <a:extLst>
              <a:ext uri="{FF2B5EF4-FFF2-40B4-BE49-F238E27FC236}">
                <a16:creationId xmlns:a16="http://schemas.microsoft.com/office/drawing/2014/main" id="{911376A2-4E76-42BA-9CFE-90A1D911A1C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927430" y="1872566"/>
            <a:ext cx="5943600" cy="3714750"/>
          </a:xfrm>
          <a:prstGeom prst="rect">
            <a:avLst/>
          </a:prstGeom>
        </p:spPr>
      </p:pic>
    </p:spTree>
    <p:extLst>
      <p:ext uri="{BB962C8B-B14F-4D97-AF65-F5344CB8AC3E}">
        <p14:creationId xmlns:p14="http://schemas.microsoft.com/office/powerpoint/2010/main" val="2997680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8B2A8B43-E288-418B-8561-C979F7B9CC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2584CD3-40DA-4BB8-B4B7-D8D04BB31B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340568"/>
            <a:ext cx="12188825" cy="6856214"/>
          </a:xfrm>
          <a:prstGeom prst="rect">
            <a:avLst/>
          </a:prstGeom>
        </p:spPr>
      </p:pic>
      <p:sp useBgFill="1">
        <p:nvSpPr>
          <p:cNvPr id="12" name="Freeform: Shape 11">
            <a:extLst>
              <a:ext uri="{FF2B5EF4-FFF2-40B4-BE49-F238E27FC236}">
                <a16:creationId xmlns:a16="http://schemas.microsoft.com/office/drawing/2014/main" id="{F40D237A-4D9F-42DC-BAEB-E07EDD74B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0541643" cy="6858000"/>
          </a:xfrm>
          <a:custGeom>
            <a:avLst/>
            <a:gdLst>
              <a:gd name="connsiteX0" fmla="*/ 10541643 w 10541643"/>
              <a:gd name="connsiteY0" fmla="*/ 0 h 6858000"/>
              <a:gd name="connsiteX1" fmla="*/ 8414569 w 10541643"/>
              <a:gd name="connsiteY1" fmla="*/ 0 h 6858000"/>
              <a:gd name="connsiteX2" fmla="*/ 7787557 w 10541643"/>
              <a:gd name="connsiteY2" fmla="*/ 0 h 6858000"/>
              <a:gd name="connsiteX3" fmla="*/ 5640889 w 10541643"/>
              <a:gd name="connsiteY3" fmla="*/ 0 h 6858000"/>
              <a:gd name="connsiteX4" fmla="*/ 1682914 w 10541643"/>
              <a:gd name="connsiteY4" fmla="*/ 0 h 6858000"/>
              <a:gd name="connsiteX5" fmla="*/ 0 w 10541643"/>
              <a:gd name="connsiteY5" fmla="*/ 6858000 h 6858000"/>
              <a:gd name="connsiteX6" fmla="*/ 5640889 w 10541643"/>
              <a:gd name="connsiteY6" fmla="*/ 6858000 h 6858000"/>
              <a:gd name="connsiteX7" fmla="*/ 6731655 w 10541643"/>
              <a:gd name="connsiteY7" fmla="*/ 6858000 h 6858000"/>
              <a:gd name="connsiteX8" fmla="*/ 7787557 w 10541643"/>
              <a:gd name="connsiteY8" fmla="*/ 6858000 h 6858000"/>
              <a:gd name="connsiteX9" fmla="*/ 8414569 w 10541643"/>
              <a:gd name="connsiteY9" fmla="*/ 6858000 h 6858000"/>
              <a:gd name="connsiteX10" fmla="*/ 10541643 w 10541643"/>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41643" h="6858000">
                <a:moveTo>
                  <a:pt x="10541643" y="0"/>
                </a:moveTo>
                <a:lnTo>
                  <a:pt x="8414569" y="0"/>
                </a:lnTo>
                <a:lnTo>
                  <a:pt x="7787557" y="0"/>
                </a:lnTo>
                <a:lnTo>
                  <a:pt x="5640889" y="0"/>
                </a:lnTo>
                <a:lnTo>
                  <a:pt x="1682914" y="0"/>
                </a:lnTo>
                <a:lnTo>
                  <a:pt x="0" y="6858000"/>
                </a:lnTo>
                <a:lnTo>
                  <a:pt x="5640889" y="6858000"/>
                </a:lnTo>
                <a:lnTo>
                  <a:pt x="6731655" y="6858000"/>
                </a:lnTo>
                <a:lnTo>
                  <a:pt x="7787557" y="6858000"/>
                </a:lnTo>
                <a:lnTo>
                  <a:pt x="8414569" y="6858000"/>
                </a:lnTo>
                <a:lnTo>
                  <a:pt x="10541643"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8C7B97C-AF16-0C4C-A2DF-78654C6C0A37}"/>
              </a:ext>
            </a:extLst>
          </p:cNvPr>
          <p:cNvSpPr>
            <a:spLocks noGrp="1"/>
          </p:cNvSpPr>
          <p:nvPr>
            <p:ph type="title"/>
          </p:nvPr>
        </p:nvSpPr>
        <p:spPr>
          <a:xfrm>
            <a:off x="685802" y="609600"/>
            <a:ext cx="7739741" cy="922867"/>
          </a:xfrm>
        </p:spPr>
        <p:txBody>
          <a:bodyPr anchor="b">
            <a:normAutofit/>
          </a:bodyPr>
          <a:lstStyle/>
          <a:p>
            <a:r>
              <a:rPr lang="en-US" b="1" dirty="0">
                <a:solidFill>
                  <a:srgbClr val="92D050"/>
                </a:solidFill>
              </a:rPr>
              <a:t>WORK DISTRIBUTION</a:t>
            </a:r>
          </a:p>
        </p:txBody>
      </p:sp>
      <p:sp>
        <p:nvSpPr>
          <p:cNvPr id="3" name="Content Placeholder 2">
            <a:extLst>
              <a:ext uri="{FF2B5EF4-FFF2-40B4-BE49-F238E27FC236}">
                <a16:creationId xmlns:a16="http://schemas.microsoft.com/office/drawing/2014/main" id="{E53E263E-7B9A-854D-82DD-8D71A6F25FF2}"/>
              </a:ext>
            </a:extLst>
          </p:cNvPr>
          <p:cNvSpPr>
            <a:spLocks noGrp="1"/>
          </p:cNvSpPr>
          <p:nvPr>
            <p:ph idx="1"/>
          </p:nvPr>
        </p:nvSpPr>
        <p:spPr>
          <a:xfrm>
            <a:off x="131453" y="1817422"/>
            <a:ext cx="3099119" cy="3973777"/>
          </a:xfrm>
        </p:spPr>
        <p:txBody>
          <a:bodyPr>
            <a:normAutofit/>
          </a:bodyPr>
          <a:lstStyle/>
          <a:p>
            <a:pPr marL="0" marR="0">
              <a:spcBef>
                <a:spcPts val="0"/>
              </a:spcBef>
              <a:spcAft>
                <a:spcPts val="0"/>
              </a:spcAft>
            </a:pPr>
            <a:r>
              <a:rPr lang="en-US" sz="2000" b="1"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Avinash</a:t>
            </a:r>
            <a:r>
              <a:rPr lang="en-US" sz="20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a:t>
            </a:r>
            <a:r>
              <a:rPr lang="en-US" sz="2000" b="1"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Ganguri</a:t>
            </a:r>
            <a:r>
              <a:rPr lang="en-US" sz="20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 25% </a:t>
            </a:r>
          </a:p>
          <a:p>
            <a:pPr marL="0" marR="0">
              <a:spcBef>
                <a:spcPts val="0"/>
              </a:spcBef>
              <a:spcAft>
                <a:spcPts val="0"/>
              </a:spcAft>
            </a:pPr>
            <a:r>
              <a:rPr lang="en-US" sz="20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Jagadeesh </a:t>
            </a:r>
            <a:r>
              <a:rPr lang="en-US" sz="2000" b="1"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Maroju</a:t>
            </a:r>
            <a:r>
              <a:rPr lang="en-US" sz="20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 25%</a:t>
            </a:r>
          </a:p>
          <a:p>
            <a:pPr marL="0" marR="0">
              <a:spcBef>
                <a:spcPts val="0"/>
              </a:spcBef>
              <a:spcAft>
                <a:spcPts val="0"/>
              </a:spcAft>
            </a:pPr>
            <a:r>
              <a:rPr lang="en-US" sz="20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Bindu </a:t>
            </a:r>
            <a:r>
              <a:rPr lang="en-US" sz="2000" b="1" dirty="0" err="1">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Gadiparthi</a:t>
            </a:r>
            <a:r>
              <a:rPr lang="en-US" sz="20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 – 25%</a:t>
            </a:r>
          </a:p>
          <a:p>
            <a:pPr marL="0" marR="0">
              <a:spcBef>
                <a:spcPts val="0"/>
              </a:spcBef>
              <a:spcAft>
                <a:spcPts val="0"/>
              </a:spcAft>
            </a:pPr>
            <a:r>
              <a:rPr lang="en-US" sz="20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Mehmet Acikgoz – 25%</a:t>
            </a:r>
          </a:p>
        </p:txBody>
      </p:sp>
      <p:sp>
        <p:nvSpPr>
          <p:cNvPr id="8" name="TextBox 7">
            <a:extLst>
              <a:ext uri="{FF2B5EF4-FFF2-40B4-BE49-F238E27FC236}">
                <a16:creationId xmlns:a16="http://schemas.microsoft.com/office/drawing/2014/main" id="{BDC7236B-A849-4FFF-B759-620F5CB30928}"/>
              </a:ext>
            </a:extLst>
          </p:cNvPr>
          <p:cNvSpPr txBox="1"/>
          <p:nvPr/>
        </p:nvSpPr>
        <p:spPr>
          <a:xfrm>
            <a:off x="3362025" y="1842762"/>
            <a:ext cx="6094070" cy="4154984"/>
          </a:xfrm>
          <a:prstGeom prst="rect">
            <a:avLst/>
          </a:prstGeom>
          <a:noFill/>
        </p:spPr>
        <p:txBody>
          <a:bodyPr wrap="square">
            <a:spAutoFit/>
          </a:bodyPr>
          <a:lstStyle/>
          <a:p>
            <a:pPr marL="342900" marR="0" indent="-342900" algn="just">
              <a:spcBef>
                <a:spcPts val="0"/>
              </a:spcBef>
              <a:spcAft>
                <a:spcPts val="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Bindu and Mehmet worked together in building the User Interface for the project and worked on adding the book issue queues and added authentication features to the application.</a:t>
            </a:r>
          </a:p>
          <a:p>
            <a:pPr marL="342900" marR="0" indent="-342900" algn="just">
              <a:spcBef>
                <a:spcPts val="0"/>
              </a:spcBef>
              <a:spcAft>
                <a:spcPts val="0"/>
              </a:spcAft>
              <a:buFont typeface="Arial" panose="020B0604020202020204" pitchFamily="34" charset="0"/>
              <a:buChar char="•"/>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indent="-342900" algn="just">
              <a:spcBef>
                <a:spcPts val="0"/>
              </a:spcBef>
              <a:spcAft>
                <a:spcPts val="0"/>
              </a:spcAft>
              <a:buFont typeface="Arial" panose="020B0604020202020204" pitchFamily="34" charset="0"/>
              <a:buChar char="•"/>
            </a:pPr>
            <a:r>
              <a:rPr lang="en-US" sz="2400" dirty="0" err="1">
                <a:effectLst/>
                <a:latin typeface="Calibri" panose="020F0502020204030204" pitchFamily="34" charset="0"/>
                <a:ea typeface="Calibri" panose="020F0502020204030204" pitchFamily="34" charset="0"/>
                <a:cs typeface="Times New Roman" panose="02020603050405020304" pitchFamily="18" charset="0"/>
              </a:rPr>
              <a:t>Avinash</a:t>
            </a:r>
            <a:r>
              <a:rPr lang="en-US" sz="2400" dirty="0">
                <a:effectLst/>
                <a:latin typeface="Calibri" panose="020F0502020204030204" pitchFamily="34" charset="0"/>
                <a:ea typeface="Calibri" panose="020F0502020204030204" pitchFamily="34" charset="0"/>
                <a:cs typeface="Times New Roman" panose="02020603050405020304" pitchFamily="18" charset="0"/>
              </a:rPr>
              <a:t> and Jagadeesh worked together in adding backend functionalities to the project by managing the firebase database and worked on admin functionalities for the project.</a:t>
            </a:r>
          </a:p>
        </p:txBody>
      </p:sp>
    </p:spTree>
    <p:extLst>
      <p:ext uri="{BB962C8B-B14F-4D97-AF65-F5344CB8AC3E}">
        <p14:creationId xmlns:p14="http://schemas.microsoft.com/office/powerpoint/2010/main" val="2150162999"/>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B2A8B43-E288-418B-8561-C979F7B9CC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2584CD3-40DA-4BB8-B4B7-D8D04BB31B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340568"/>
            <a:ext cx="12188825" cy="6856214"/>
          </a:xfrm>
          <a:prstGeom prst="rect">
            <a:avLst/>
          </a:prstGeom>
        </p:spPr>
      </p:pic>
      <p:sp useBgFill="1">
        <p:nvSpPr>
          <p:cNvPr id="12" name="Freeform: Shape 11">
            <a:extLst>
              <a:ext uri="{FF2B5EF4-FFF2-40B4-BE49-F238E27FC236}">
                <a16:creationId xmlns:a16="http://schemas.microsoft.com/office/drawing/2014/main" id="{F40D237A-4D9F-42DC-BAEB-E07EDD74B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0541643" cy="6858000"/>
          </a:xfrm>
          <a:custGeom>
            <a:avLst/>
            <a:gdLst>
              <a:gd name="connsiteX0" fmla="*/ 10541643 w 10541643"/>
              <a:gd name="connsiteY0" fmla="*/ 0 h 6858000"/>
              <a:gd name="connsiteX1" fmla="*/ 8414569 w 10541643"/>
              <a:gd name="connsiteY1" fmla="*/ 0 h 6858000"/>
              <a:gd name="connsiteX2" fmla="*/ 7787557 w 10541643"/>
              <a:gd name="connsiteY2" fmla="*/ 0 h 6858000"/>
              <a:gd name="connsiteX3" fmla="*/ 5640889 w 10541643"/>
              <a:gd name="connsiteY3" fmla="*/ 0 h 6858000"/>
              <a:gd name="connsiteX4" fmla="*/ 1682914 w 10541643"/>
              <a:gd name="connsiteY4" fmla="*/ 0 h 6858000"/>
              <a:gd name="connsiteX5" fmla="*/ 0 w 10541643"/>
              <a:gd name="connsiteY5" fmla="*/ 6858000 h 6858000"/>
              <a:gd name="connsiteX6" fmla="*/ 5640889 w 10541643"/>
              <a:gd name="connsiteY6" fmla="*/ 6858000 h 6858000"/>
              <a:gd name="connsiteX7" fmla="*/ 6731655 w 10541643"/>
              <a:gd name="connsiteY7" fmla="*/ 6858000 h 6858000"/>
              <a:gd name="connsiteX8" fmla="*/ 7787557 w 10541643"/>
              <a:gd name="connsiteY8" fmla="*/ 6858000 h 6858000"/>
              <a:gd name="connsiteX9" fmla="*/ 8414569 w 10541643"/>
              <a:gd name="connsiteY9" fmla="*/ 6858000 h 6858000"/>
              <a:gd name="connsiteX10" fmla="*/ 10541643 w 10541643"/>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41643" h="6858000">
                <a:moveTo>
                  <a:pt x="10541643" y="0"/>
                </a:moveTo>
                <a:lnTo>
                  <a:pt x="8414569" y="0"/>
                </a:lnTo>
                <a:lnTo>
                  <a:pt x="7787557" y="0"/>
                </a:lnTo>
                <a:lnTo>
                  <a:pt x="5640889" y="0"/>
                </a:lnTo>
                <a:lnTo>
                  <a:pt x="1682914" y="0"/>
                </a:lnTo>
                <a:lnTo>
                  <a:pt x="0" y="6858000"/>
                </a:lnTo>
                <a:lnTo>
                  <a:pt x="5640889" y="6858000"/>
                </a:lnTo>
                <a:lnTo>
                  <a:pt x="6731655" y="6858000"/>
                </a:lnTo>
                <a:lnTo>
                  <a:pt x="7787557" y="6858000"/>
                </a:lnTo>
                <a:lnTo>
                  <a:pt x="8414569" y="6858000"/>
                </a:lnTo>
                <a:lnTo>
                  <a:pt x="10541643"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7AB0112-3AF9-4043-85B7-33C3D53B5873}"/>
              </a:ext>
            </a:extLst>
          </p:cNvPr>
          <p:cNvSpPr>
            <a:spLocks noGrp="1"/>
          </p:cNvSpPr>
          <p:nvPr>
            <p:ph type="title"/>
          </p:nvPr>
        </p:nvSpPr>
        <p:spPr>
          <a:xfrm>
            <a:off x="685802" y="609600"/>
            <a:ext cx="7739741" cy="922867"/>
          </a:xfrm>
        </p:spPr>
        <p:txBody>
          <a:bodyPr anchor="b">
            <a:normAutofit/>
          </a:bodyPr>
          <a:lstStyle/>
          <a:p>
            <a:pPr marL="0" marR="0">
              <a:spcBef>
                <a:spcPts val="0"/>
              </a:spcBef>
              <a:spcAft>
                <a:spcPts val="0"/>
              </a:spcAft>
            </a:pPr>
            <a:r>
              <a:rPr lang="en-US" sz="2800" b="1"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rPr>
              <a:t>Issues with the project:</a:t>
            </a:r>
            <a:endParaRPr lang="en-US" sz="28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C7439BD-66A2-F64C-B2BC-D75F1A69A6A1}"/>
              </a:ext>
            </a:extLst>
          </p:cNvPr>
          <p:cNvSpPr>
            <a:spLocks noGrp="1"/>
          </p:cNvSpPr>
          <p:nvPr>
            <p:ph idx="1"/>
          </p:nvPr>
        </p:nvSpPr>
        <p:spPr>
          <a:xfrm>
            <a:off x="553719" y="1833803"/>
            <a:ext cx="8305798" cy="4192455"/>
          </a:xfrm>
        </p:spPr>
        <p:txBody>
          <a:bodyPr>
            <a:noAutofit/>
          </a:bodyPr>
          <a:lstStyle/>
          <a:p>
            <a:pPr>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Storing and Retrieving data with angular from firebase is a new concept which we felt quite difficult at the starting and picked upon later.</a:t>
            </a:r>
          </a:p>
          <a:p>
            <a:pPr>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Updating the book quantity after a user issues a book is a difficult feature we faced to add. Got references from internet and solved it.</a:t>
            </a:r>
          </a:p>
          <a:p>
            <a:pPr>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User Reviews are a quite important feature in our library management system, and it is not yet functional saving for each user. It is the issue we solved in the final increment.</a:t>
            </a:r>
          </a:p>
        </p:txBody>
      </p:sp>
    </p:spTree>
    <p:extLst>
      <p:ext uri="{BB962C8B-B14F-4D97-AF65-F5344CB8AC3E}">
        <p14:creationId xmlns:p14="http://schemas.microsoft.com/office/powerpoint/2010/main" val="2911973005"/>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B2A8B43-E288-418B-8561-C979F7B9CC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2584CD3-40DA-4BB8-B4B7-D8D04BB31B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340568"/>
            <a:ext cx="12188825" cy="6856214"/>
          </a:xfrm>
          <a:prstGeom prst="rect">
            <a:avLst/>
          </a:prstGeom>
        </p:spPr>
      </p:pic>
      <p:sp useBgFill="1">
        <p:nvSpPr>
          <p:cNvPr id="12" name="Freeform: Shape 11">
            <a:extLst>
              <a:ext uri="{FF2B5EF4-FFF2-40B4-BE49-F238E27FC236}">
                <a16:creationId xmlns:a16="http://schemas.microsoft.com/office/drawing/2014/main" id="{F40D237A-4D9F-42DC-BAEB-E07EDD74B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0541643" cy="6858000"/>
          </a:xfrm>
          <a:custGeom>
            <a:avLst/>
            <a:gdLst>
              <a:gd name="connsiteX0" fmla="*/ 10541643 w 10541643"/>
              <a:gd name="connsiteY0" fmla="*/ 0 h 6858000"/>
              <a:gd name="connsiteX1" fmla="*/ 8414569 w 10541643"/>
              <a:gd name="connsiteY1" fmla="*/ 0 h 6858000"/>
              <a:gd name="connsiteX2" fmla="*/ 7787557 w 10541643"/>
              <a:gd name="connsiteY2" fmla="*/ 0 h 6858000"/>
              <a:gd name="connsiteX3" fmla="*/ 5640889 w 10541643"/>
              <a:gd name="connsiteY3" fmla="*/ 0 h 6858000"/>
              <a:gd name="connsiteX4" fmla="*/ 1682914 w 10541643"/>
              <a:gd name="connsiteY4" fmla="*/ 0 h 6858000"/>
              <a:gd name="connsiteX5" fmla="*/ 0 w 10541643"/>
              <a:gd name="connsiteY5" fmla="*/ 6858000 h 6858000"/>
              <a:gd name="connsiteX6" fmla="*/ 5640889 w 10541643"/>
              <a:gd name="connsiteY6" fmla="*/ 6858000 h 6858000"/>
              <a:gd name="connsiteX7" fmla="*/ 6731655 w 10541643"/>
              <a:gd name="connsiteY7" fmla="*/ 6858000 h 6858000"/>
              <a:gd name="connsiteX8" fmla="*/ 7787557 w 10541643"/>
              <a:gd name="connsiteY8" fmla="*/ 6858000 h 6858000"/>
              <a:gd name="connsiteX9" fmla="*/ 8414569 w 10541643"/>
              <a:gd name="connsiteY9" fmla="*/ 6858000 h 6858000"/>
              <a:gd name="connsiteX10" fmla="*/ 10541643 w 10541643"/>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41643" h="6858000">
                <a:moveTo>
                  <a:pt x="10541643" y="0"/>
                </a:moveTo>
                <a:lnTo>
                  <a:pt x="8414569" y="0"/>
                </a:lnTo>
                <a:lnTo>
                  <a:pt x="7787557" y="0"/>
                </a:lnTo>
                <a:lnTo>
                  <a:pt x="5640889" y="0"/>
                </a:lnTo>
                <a:lnTo>
                  <a:pt x="1682914" y="0"/>
                </a:lnTo>
                <a:lnTo>
                  <a:pt x="0" y="6858000"/>
                </a:lnTo>
                <a:lnTo>
                  <a:pt x="5640889" y="6858000"/>
                </a:lnTo>
                <a:lnTo>
                  <a:pt x="6731655" y="6858000"/>
                </a:lnTo>
                <a:lnTo>
                  <a:pt x="7787557" y="6858000"/>
                </a:lnTo>
                <a:lnTo>
                  <a:pt x="8414569" y="6858000"/>
                </a:lnTo>
                <a:lnTo>
                  <a:pt x="10541643"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7AB0112-3AF9-4043-85B7-33C3D53B5873}"/>
              </a:ext>
            </a:extLst>
          </p:cNvPr>
          <p:cNvSpPr>
            <a:spLocks noGrp="1"/>
          </p:cNvSpPr>
          <p:nvPr>
            <p:ph type="title"/>
          </p:nvPr>
        </p:nvSpPr>
        <p:spPr>
          <a:xfrm>
            <a:off x="580801" y="846162"/>
            <a:ext cx="7739741" cy="922867"/>
          </a:xfrm>
        </p:spPr>
        <p:txBody>
          <a:bodyPr anchor="b">
            <a:normAutofit/>
          </a:bodyPr>
          <a:lstStyle/>
          <a:p>
            <a:r>
              <a:rPr lang="en-US" b="1" dirty="0">
                <a:solidFill>
                  <a:srgbClr val="92D050"/>
                </a:solidFill>
              </a:rPr>
              <a:t>REFERENCES</a:t>
            </a:r>
          </a:p>
        </p:txBody>
      </p:sp>
      <p:sp>
        <p:nvSpPr>
          <p:cNvPr id="3" name="Content Placeholder 2">
            <a:extLst>
              <a:ext uri="{FF2B5EF4-FFF2-40B4-BE49-F238E27FC236}">
                <a16:creationId xmlns:a16="http://schemas.microsoft.com/office/drawing/2014/main" id="{AC7439BD-66A2-F64C-B2BC-D75F1A69A6A1}"/>
              </a:ext>
            </a:extLst>
          </p:cNvPr>
          <p:cNvSpPr>
            <a:spLocks noGrp="1"/>
          </p:cNvSpPr>
          <p:nvPr>
            <p:ph idx="1"/>
          </p:nvPr>
        </p:nvSpPr>
        <p:spPr>
          <a:xfrm>
            <a:off x="553719" y="2274623"/>
            <a:ext cx="8305798" cy="3973777"/>
          </a:xfrm>
        </p:spPr>
        <p:txBody>
          <a:bodyPr>
            <a:noAutofit/>
          </a:bodyPr>
          <a:lstStyle/>
          <a:p>
            <a:pPr>
              <a:spcAft>
                <a:spcPts val="0"/>
              </a:spcAft>
            </a:pPr>
            <a:r>
              <a:rPr lang="en-US" sz="2200" u="sng" dirty="0">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https://umkc.app.box.com/s/vj9vi3k0nzv1tgvubrp807wq8k1jxxzw</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2200" u="sng" dirty="0">
                <a:latin typeface="Calibri" panose="020F0502020204030204" pitchFamily="34" charset="0"/>
                <a:ea typeface="Calibri" panose="020F0502020204030204" pitchFamily="34" charset="0"/>
                <a:cs typeface="Times New Roman" panose="02020603050405020304" pitchFamily="18" charset="0"/>
              </a:rPr>
              <a:t>https://umkc.app.box.com/s/by9k956lz1fh67u4y4b18ndtqbexgbkw</a:t>
            </a:r>
            <a:r>
              <a:rPr lang="en-US" sz="2200" dirty="0">
                <a:effectLst/>
                <a:latin typeface="Calibri" panose="020F0502020204030204" pitchFamily="34" charset="0"/>
                <a:ea typeface="Calibri" panose="020F0502020204030204" pitchFamily="34" charset="0"/>
                <a:cs typeface="Times New Roman" panose="02020603050405020304" pitchFamily="18" charset="0"/>
              </a:rPr>
              <a:t> </a:t>
            </a:r>
          </a:p>
          <a:p>
            <a:pPr>
              <a:spcAft>
                <a:spcPts val="0"/>
              </a:spcAft>
            </a:pPr>
            <a:r>
              <a:rPr lang="en-US" sz="2200" u="sng" dirty="0">
                <a:effectLst/>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https://csestudyzone.blogspot.com/2019/04/uml-case-study-library-management-system.html</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2200" u="sng" dirty="0">
                <a:effectLst/>
                <a:latin typeface="Calibri" panose="020F050202020403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https://www.sheffield.ac.uk/polopoly_fs/1.440722!/file/HowtoWriteaProblemStatement.pdf</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2200" u="sng" dirty="0">
                <a:effectLst/>
                <a:latin typeface="Calibri" panose="020F0502020204030204" pitchFamily="34"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https://www.youtube.com/watch?v=TucRRB57fi8</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09342137"/>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B2A8B43-E288-418B-8561-C979F7B9CC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2584CD3-40DA-4BB8-B4B7-D8D04BB31B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340568"/>
            <a:ext cx="12188825" cy="6856214"/>
          </a:xfrm>
          <a:prstGeom prst="rect">
            <a:avLst/>
          </a:prstGeom>
        </p:spPr>
      </p:pic>
      <p:sp useBgFill="1">
        <p:nvSpPr>
          <p:cNvPr id="12" name="Freeform: Shape 11">
            <a:extLst>
              <a:ext uri="{FF2B5EF4-FFF2-40B4-BE49-F238E27FC236}">
                <a16:creationId xmlns:a16="http://schemas.microsoft.com/office/drawing/2014/main" id="{F40D237A-4D9F-42DC-BAEB-E07EDD74B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0541643" cy="6858000"/>
          </a:xfrm>
          <a:custGeom>
            <a:avLst/>
            <a:gdLst>
              <a:gd name="connsiteX0" fmla="*/ 10541643 w 10541643"/>
              <a:gd name="connsiteY0" fmla="*/ 0 h 6858000"/>
              <a:gd name="connsiteX1" fmla="*/ 8414569 w 10541643"/>
              <a:gd name="connsiteY1" fmla="*/ 0 h 6858000"/>
              <a:gd name="connsiteX2" fmla="*/ 7787557 w 10541643"/>
              <a:gd name="connsiteY2" fmla="*/ 0 h 6858000"/>
              <a:gd name="connsiteX3" fmla="*/ 5640889 w 10541643"/>
              <a:gd name="connsiteY3" fmla="*/ 0 h 6858000"/>
              <a:gd name="connsiteX4" fmla="*/ 1682914 w 10541643"/>
              <a:gd name="connsiteY4" fmla="*/ 0 h 6858000"/>
              <a:gd name="connsiteX5" fmla="*/ 0 w 10541643"/>
              <a:gd name="connsiteY5" fmla="*/ 6858000 h 6858000"/>
              <a:gd name="connsiteX6" fmla="*/ 5640889 w 10541643"/>
              <a:gd name="connsiteY6" fmla="*/ 6858000 h 6858000"/>
              <a:gd name="connsiteX7" fmla="*/ 6731655 w 10541643"/>
              <a:gd name="connsiteY7" fmla="*/ 6858000 h 6858000"/>
              <a:gd name="connsiteX8" fmla="*/ 7787557 w 10541643"/>
              <a:gd name="connsiteY8" fmla="*/ 6858000 h 6858000"/>
              <a:gd name="connsiteX9" fmla="*/ 8414569 w 10541643"/>
              <a:gd name="connsiteY9" fmla="*/ 6858000 h 6858000"/>
              <a:gd name="connsiteX10" fmla="*/ 10541643 w 10541643"/>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41643" h="6858000">
                <a:moveTo>
                  <a:pt x="10541643" y="0"/>
                </a:moveTo>
                <a:lnTo>
                  <a:pt x="8414569" y="0"/>
                </a:lnTo>
                <a:lnTo>
                  <a:pt x="7787557" y="0"/>
                </a:lnTo>
                <a:lnTo>
                  <a:pt x="5640889" y="0"/>
                </a:lnTo>
                <a:lnTo>
                  <a:pt x="1682914" y="0"/>
                </a:lnTo>
                <a:lnTo>
                  <a:pt x="0" y="6858000"/>
                </a:lnTo>
                <a:lnTo>
                  <a:pt x="5640889" y="6858000"/>
                </a:lnTo>
                <a:lnTo>
                  <a:pt x="6731655" y="6858000"/>
                </a:lnTo>
                <a:lnTo>
                  <a:pt x="7787557" y="6858000"/>
                </a:lnTo>
                <a:lnTo>
                  <a:pt x="8414569" y="6858000"/>
                </a:lnTo>
                <a:lnTo>
                  <a:pt x="10541643"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C7439BD-66A2-F64C-B2BC-D75F1A69A6A1}"/>
              </a:ext>
            </a:extLst>
          </p:cNvPr>
          <p:cNvSpPr>
            <a:spLocks noGrp="1"/>
          </p:cNvSpPr>
          <p:nvPr>
            <p:ph idx="1"/>
          </p:nvPr>
        </p:nvSpPr>
        <p:spPr>
          <a:xfrm>
            <a:off x="580801" y="1442111"/>
            <a:ext cx="8305798" cy="3973777"/>
          </a:xfrm>
        </p:spPr>
        <p:txBody>
          <a:bodyPr>
            <a:noAutofit/>
          </a:bodyPr>
          <a:lstStyle/>
          <a:p>
            <a:pPr marL="0" indent="0" algn="ctr">
              <a:spcAft>
                <a:spcPts val="0"/>
              </a:spcAft>
              <a:buNone/>
            </a:pPr>
            <a:r>
              <a:rPr lang="en-US" sz="9600" dirty="0">
                <a:solidFill>
                  <a:srgbClr val="92D050"/>
                </a:solidFill>
                <a:effectLst/>
                <a:latin typeface="Amasis MT Pro Black" panose="020B0604020202020204" pitchFamily="18" charset="0"/>
                <a:ea typeface="Calibri" panose="020F0502020204030204" pitchFamily="34" charset="0"/>
                <a:cs typeface="Times New Roman" panose="02020603050405020304" pitchFamily="18" charset="0"/>
              </a:rPr>
              <a:t>Thank You</a:t>
            </a:r>
          </a:p>
        </p:txBody>
      </p:sp>
    </p:spTree>
    <p:extLst>
      <p:ext uri="{BB962C8B-B14F-4D97-AF65-F5344CB8AC3E}">
        <p14:creationId xmlns:p14="http://schemas.microsoft.com/office/powerpoint/2010/main" val="13962063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C7224B-A6A1-D040-BD90-39FA5B02406C}"/>
              </a:ext>
            </a:extLst>
          </p:cNvPr>
          <p:cNvSpPr txBox="1"/>
          <p:nvPr/>
        </p:nvSpPr>
        <p:spPr>
          <a:xfrm>
            <a:off x="478466" y="265814"/>
            <a:ext cx="7985051" cy="3277820"/>
          </a:xfrm>
          <a:prstGeom prst="rect">
            <a:avLst/>
          </a:prstGeom>
          <a:noFill/>
        </p:spPr>
        <p:txBody>
          <a:bodyPr wrap="square" rtlCol="0">
            <a:spAutoFit/>
          </a:bodyPr>
          <a:lstStyle/>
          <a:p>
            <a:r>
              <a:rPr lang="en-US" b="1">
                <a:solidFill>
                  <a:schemeClr val="accent4"/>
                </a:solidFill>
              </a:rPr>
              <a:t>WHERE:</a:t>
            </a:r>
          </a:p>
          <a:p>
            <a:endParaRPr lang="en-US"/>
          </a:p>
          <a:p>
            <a:r>
              <a:rPr lang="en-US" sz="1700"/>
              <a:t>Community of Overland Park, Kansas. Within the city limits there are only a few libraries and many out of them are closed due to Covid-19 restrictions. And Lucy staying far from his university and it is quite difficult for him to travel all along the way from Overland Park to Kansas City for just renewing a book. And also, for the staff who works in library, managing all the books and their date of issues and renewals in manual record format is quite difficult.</a:t>
            </a:r>
          </a:p>
          <a:p>
            <a:r>
              <a:rPr lang="en-US" sz="1700"/>
              <a:t> </a:t>
            </a:r>
          </a:p>
          <a:p>
            <a:r>
              <a:rPr lang="en-US" sz="1700"/>
              <a:t>However, if Lucy and the staff at UMKC face this problem, we could wonder how many people or schools face such difficulty as this problem.</a:t>
            </a:r>
          </a:p>
          <a:p>
            <a:endParaRPr lang="en-US" dirty="0"/>
          </a:p>
        </p:txBody>
      </p:sp>
      <p:sp>
        <p:nvSpPr>
          <p:cNvPr id="5" name="TextBox 4">
            <a:extLst>
              <a:ext uri="{FF2B5EF4-FFF2-40B4-BE49-F238E27FC236}">
                <a16:creationId xmlns:a16="http://schemas.microsoft.com/office/drawing/2014/main" id="{E133C041-C956-D946-BD3B-CA97C29BD06C}"/>
              </a:ext>
            </a:extLst>
          </p:cNvPr>
          <p:cNvSpPr txBox="1"/>
          <p:nvPr/>
        </p:nvSpPr>
        <p:spPr>
          <a:xfrm>
            <a:off x="478466" y="3441680"/>
            <a:ext cx="8771860" cy="3000821"/>
          </a:xfrm>
          <a:prstGeom prst="rect">
            <a:avLst/>
          </a:prstGeom>
          <a:noFill/>
        </p:spPr>
        <p:txBody>
          <a:bodyPr wrap="square" rtlCol="0">
            <a:spAutoFit/>
          </a:bodyPr>
          <a:lstStyle/>
          <a:p>
            <a:r>
              <a:rPr lang="en-US" b="1">
                <a:solidFill>
                  <a:schemeClr val="accent4"/>
                </a:solidFill>
              </a:rPr>
              <a:t>WHY:</a:t>
            </a:r>
          </a:p>
          <a:p>
            <a:endParaRPr lang="en-US"/>
          </a:p>
          <a:p>
            <a:r>
              <a:rPr lang="en-US" sz="1700"/>
              <a:t>Managing books and their renewals is a tiresome process and there might be a chance of errors. Through an online application portal, it is easy for library management for both the Students and Staff with proper and accurate details to access certain features. Moreover, a portal where users can search books with different categories and genres, find other user reviews on the particular book or comment their own review for it, changing renewal status and many such features can be done at ease with an application rather than a manual library system. </a:t>
            </a:r>
          </a:p>
          <a:p>
            <a:r>
              <a:rPr lang="en-US" sz="1700"/>
              <a:t> </a:t>
            </a:r>
          </a:p>
          <a:p>
            <a:r>
              <a:rPr lang="en-US" sz="1700"/>
              <a:t>There are people like Lucy who wants to maximize their productivity with ease and safe environment.</a:t>
            </a:r>
            <a:endParaRPr lang="en-US" sz="1700" dirty="0"/>
          </a:p>
        </p:txBody>
      </p:sp>
      <p:pic>
        <p:nvPicPr>
          <p:cNvPr id="7" name="Picture 6" descr="A picture containing text&#10;&#10;Description automatically generated">
            <a:extLst>
              <a:ext uri="{FF2B5EF4-FFF2-40B4-BE49-F238E27FC236}">
                <a16:creationId xmlns:a16="http://schemas.microsoft.com/office/drawing/2014/main" id="{602EDF13-6257-3449-BDA6-75545C6DF66C}"/>
              </a:ext>
            </a:extLst>
          </p:cNvPr>
          <p:cNvPicPr/>
          <p:nvPr/>
        </p:nvPicPr>
        <p:blipFill>
          <a:blip r:embed="rId2">
            <a:extLst>
              <a:ext uri="{28A0092B-C50C-407E-A947-70E740481C1C}">
                <a14:useLocalDpi xmlns:a14="http://schemas.microsoft.com/office/drawing/2010/main" val="0"/>
              </a:ext>
            </a:extLst>
          </a:blip>
          <a:stretch>
            <a:fillRect/>
          </a:stretch>
        </p:blipFill>
        <p:spPr>
          <a:xfrm>
            <a:off x="8463517" y="2064420"/>
            <a:ext cx="3604436" cy="1848361"/>
          </a:xfrm>
          <a:prstGeom prst="rect">
            <a:avLst/>
          </a:prstGeom>
        </p:spPr>
      </p:pic>
    </p:spTree>
    <p:extLst>
      <p:ext uri="{BB962C8B-B14F-4D97-AF65-F5344CB8AC3E}">
        <p14:creationId xmlns:p14="http://schemas.microsoft.com/office/powerpoint/2010/main" val="2926150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B2A8B43-E288-418B-8561-C979F7B9CC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pic>
        <p:nvPicPr>
          <p:cNvPr id="6" name="Picture 9">
            <a:extLst>
              <a:ext uri="{FF2B5EF4-FFF2-40B4-BE49-F238E27FC236}">
                <a16:creationId xmlns:a16="http://schemas.microsoft.com/office/drawing/2014/main" id="{82584CD3-40DA-4BB8-B4B7-D8D04BB31B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340568"/>
            <a:ext cx="12188825" cy="6856214"/>
          </a:xfrm>
          <a:prstGeom prst="rect">
            <a:avLst/>
          </a:prstGeom>
        </p:spPr>
      </p:pic>
      <p:sp useBgFill="1">
        <p:nvSpPr>
          <p:cNvPr id="7" name="Freeform: Shape 11">
            <a:extLst>
              <a:ext uri="{FF2B5EF4-FFF2-40B4-BE49-F238E27FC236}">
                <a16:creationId xmlns:a16="http://schemas.microsoft.com/office/drawing/2014/main" id="{F40D237A-4D9F-42DC-BAEB-E07EDD74B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0541643" cy="6858000"/>
          </a:xfrm>
          <a:custGeom>
            <a:avLst/>
            <a:gdLst>
              <a:gd name="connsiteX0" fmla="*/ 10541643 w 10541643"/>
              <a:gd name="connsiteY0" fmla="*/ 0 h 6858000"/>
              <a:gd name="connsiteX1" fmla="*/ 8414569 w 10541643"/>
              <a:gd name="connsiteY1" fmla="*/ 0 h 6858000"/>
              <a:gd name="connsiteX2" fmla="*/ 7787557 w 10541643"/>
              <a:gd name="connsiteY2" fmla="*/ 0 h 6858000"/>
              <a:gd name="connsiteX3" fmla="*/ 5640889 w 10541643"/>
              <a:gd name="connsiteY3" fmla="*/ 0 h 6858000"/>
              <a:gd name="connsiteX4" fmla="*/ 1682914 w 10541643"/>
              <a:gd name="connsiteY4" fmla="*/ 0 h 6858000"/>
              <a:gd name="connsiteX5" fmla="*/ 0 w 10541643"/>
              <a:gd name="connsiteY5" fmla="*/ 6858000 h 6858000"/>
              <a:gd name="connsiteX6" fmla="*/ 5640889 w 10541643"/>
              <a:gd name="connsiteY6" fmla="*/ 6858000 h 6858000"/>
              <a:gd name="connsiteX7" fmla="*/ 6731655 w 10541643"/>
              <a:gd name="connsiteY7" fmla="*/ 6858000 h 6858000"/>
              <a:gd name="connsiteX8" fmla="*/ 7787557 w 10541643"/>
              <a:gd name="connsiteY8" fmla="*/ 6858000 h 6858000"/>
              <a:gd name="connsiteX9" fmla="*/ 8414569 w 10541643"/>
              <a:gd name="connsiteY9" fmla="*/ 6858000 h 6858000"/>
              <a:gd name="connsiteX10" fmla="*/ 10541643 w 10541643"/>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41643" h="6858000">
                <a:moveTo>
                  <a:pt x="10541643" y="0"/>
                </a:moveTo>
                <a:lnTo>
                  <a:pt x="8414569" y="0"/>
                </a:lnTo>
                <a:lnTo>
                  <a:pt x="7787557" y="0"/>
                </a:lnTo>
                <a:lnTo>
                  <a:pt x="5640889" y="0"/>
                </a:lnTo>
                <a:lnTo>
                  <a:pt x="1682914" y="0"/>
                </a:lnTo>
                <a:lnTo>
                  <a:pt x="0" y="6858000"/>
                </a:lnTo>
                <a:lnTo>
                  <a:pt x="5640889" y="6858000"/>
                </a:lnTo>
                <a:lnTo>
                  <a:pt x="6731655" y="6858000"/>
                </a:lnTo>
                <a:lnTo>
                  <a:pt x="7787557" y="6858000"/>
                </a:lnTo>
                <a:lnTo>
                  <a:pt x="8414569" y="6858000"/>
                </a:lnTo>
                <a:lnTo>
                  <a:pt x="10541643"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4A921B5-5C6D-9847-9617-7DBAA48C51B3}"/>
              </a:ext>
            </a:extLst>
          </p:cNvPr>
          <p:cNvSpPr>
            <a:spLocks noGrp="1"/>
          </p:cNvSpPr>
          <p:nvPr>
            <p:ph type="title"/>
          </p:nvPr>
        </p:nvSpPr>
        <p:spPr>
          <a:xfrm>
            <a:off x="1048908" y="2406130"/>
            <a:ext cx="8443826" cy="1473993"/>
          </a:xfrm>
        </p:spPr>
        <p:txBody>
          <a:bodyPr anchor="b">
            <a:normAutofit/>
          </a:bodyPr>
          <a:lstStyle/>
          <a:p>
            <a:r>
              <a:rPr lang="en-US" sz="3700" b="1" dirty="0">
                <a:solidFill>
                  <a:schemeClr val="accent6"/>
                </a:solidFill>
              </a:rPr>
              <a:t>DATA That helps the project</a:t>
            </a:r>
          </a:p>
        </p:txBody>
      </p:sp>
      <p:pic>
        <p:nvPicPr>
          <p:cNvPr id="13" name="Picture 12" descr="Logo&#10;&#10;Description automatically generated">
            <a:extLst>
              <a:ext uri="{FF2B5EF4-FFF2-40B4-BE49-F238E27FC236}">
                <a16:creationId xmlns:a16="http://schemas.microsoft.com/office/drawing/2014/main" id="{4E3C4172-6F3D-FD46-9AE1-6687CD644B7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339132" y="2904087"/>
            <a:ext cx="2155190" cy="1416050"/>
          </a:xfrm>
          <a:prstGeom prst="rect">
            <a:avLst/>
          </a:prstGeom>
        </p:spPr>
      </p:pic>
    </p:spTree>
    <p:extLst>
      <p:ext uri="{BB962C8B-B14F-4D97-AF65-F5344CB8AC3E}">
        <p14:creationId xmlns:p14="http://schemas.microsoft.com/office/powerpoint/2010/main" val="1159101943"/>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16">
            <a:extLst>
              <a:ext uri="{FF2B5EF4-FFF2-40B4-BE49-F238E27FC236}">
                <a16:creationId xmlns:a16="http://schemas.microsoft.com/office/drawing/2014/main" id="{EAAC8963-AF89-4FC1-910B-686E223CD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pic>
        <p:nvPicPr>
          <p:cNvPr id="24" name="Picture 18">
            <a:extLst>
              <a:ext uri="{FF2B5EF4-FFF2-40B4-BE49-F238E27FC236}">
                <a16:creationId xmlns:a16="http://schemas.microsoft.com/office/drawing/2014/main" id="{41BDA784-DB63-4168-8CC9-0DA04775B2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626AABA-C350-2E46-A8A1-24641A057633}"/>
              </a:ext>
            </a:extLst>
          </p:cNvPr>
          <p:cNvSpPr>
            <a:spLocks noGrp="1"/>
          </p:cNvSpPr>
          <p:nvPr>
            <p:ph type="title"/>
          </p:nvPr>
        </p:nvSpPr>
        <p:spPr>
          <a:xfrm>
            <a:off x="6774495" y="858043"/>
            <a:ext cx="4042732" cy="5012532"/>
          </a:xfrm>
        </p:spPr>
        <p:txBody>
          <a:bodyPr>
            <a:normAutofit/>
          </a:bodyPr>
          <a:lstStyle/>
          <a:p>
            <a:r>
              <a:rPr lang="en-US" sz="4000">
                <a:solidFill>
                  <a:srgbClr val="FFFFFF"/>
                </a:solidFill>
              </a:rPr>
              <a:t>Data demography</a:t>
            </a:r>
          </a:p>
        </p:txBody>
      </p:sp>
      <p:sp useBgFill="1">
        <p:nvSpPr>
          <p:cNvPr id="25" name="Freeform: Shape 20">
            <a:extLst>
              <a:ext uri="{FF2B5EF4-FFF2-40B4-BE49-F238E27FC236}">
                <a16:creationId xmlns:a16="http://schemas.microsoft.com/office/drawing/2014/main" id="{23A4F197-86BE-42C9-A95B-A488B7683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342791" cy="6858000"/>
          </a:xfrm>
          <a:custGeom>
            <a:avLst/>
            <a:gdLst>
              <a:gd name="connsiteX0" fmla="*/ 6342791 w 6342791"/>
              <a:gd name="connsiteY0" fmla="*/ 0 h 6858000"/>
              <a:gd name="connsiteX1" fmla="*/ 5297762 w 6342791"/>
              <a:gd name="connsiteY1" fmla="*/ 0 h 6858000"/>
              <a:gd name="connsiteX2" fmla="*/ 4654296 w 6342791"/>
              <a:gd name="connsiteY2" fmla="*/ 0 h 6858000"/>
              <a:gd name="connsiteX3" fmla="*/ 4470448 w 6342791"/>
              <a:gd name="connsiteY3" fmla="*/ 0 h 6858000"/>
              <a:gd name="connsiteX4" fmla="*/ 3926162 w 6342791"/>
              <a:gd name="connsiteY4" fmla="*/ 0 h 6858000"/>
              <a:gd name="connsiteX5" fmla="*/ 0 w 6342791"/>
              <a:gd name="connsiteY5" fmla="*/ 0 h 6858000"/>
              <a:gd name="connsiteX6" fmla="*/ 0 w 6342791"/>
              <a:gd name="connsiteY6" fmla="*/ 70650 h 6858000"/>
              <a:gd name="connsiteX7" fmla="*/ 13678 w 6342791"/>
              <a:gd name="connsiteY7" fmla="*/ 155673 h 6858000"/>
              <a:gd name="connsiteX8" fmla="*/ 37547 w 6342791"/>
              <a:gd name="connsiteY8" fmla="*/ 310664 h 6858000"/>
              <a:gd name="connsiteX9" fmla="*/ 60911 w 6342791"/>
              <a:gd name="connsiteY9" fmla="*/ 466340 h 6858000"/>
              <a:gd name="connsiteX10" fmla="*/ 80914 w 6342791"/>
              <a:gd name="connsiteY10" fmla="*/ 622703 h 6858000"/>
              <a:gd name="connsiteX11" fmla="*/ 101085 w 6342791"/>
              <a:gd name="connsiteY11" fmla="*/ 778379 h 6858000"/>
              <a:gd name="connsiteX12" fmla="*/ 119911 w 6342791"/>
              <a:gd name="connsiteY12" fmla="*/ 934742 h 6858000"/>
              <a:gd name="connsiteX13" fmla="*/ 136047 w 6342791"/>
              <a:gd name="connsiteY13" fmla="*/ 1089047 h 6858000"/>
              <a:gd name="connsiteX14" fmla="*/ 151343 w 6342791"/>
              <a:gd name="connsiteY14" fmla="*/ 1245409 h 6858000"/>
              <a:gd name="connsiteX15" fmla="*/ 165295 w 6342791"/>
              <a:gd name="connsiteY15" fmla="*/ 1401086 h 6858000"/>
              <a:gd name="connsiteX16" fmla="*/ 177397 w 6342791"/>
              <a:gd name="connsiteY16" fmla="*/ 1554019 h 6858000"/>
              <a:gd name="connsiteX17" fmla="*/ 189500 w 6342791"/>
              <a:gd name="connsiteY17" fmla="*/ 1709010 h 6858000"/>
              <a:gd name="connsiteX18" fmla="*/ 199585 w 6342791"/>
              <a:gd name="connsiteY18" fmla="*/ 1861943 h 6858000"/>
              <a:gd name="connsiteX19" fmla="*/ 207485 w 6342791"/>
              <a:gd name="connsiteY19" fmla="*/ 2014877 h 6858000"/>
              <a:gd name="connsiteX20" fmla="*/ 215722 w 6342791"/>
              <a:gd name="connsiteY20" fmla="*/ 2167124 h 6858000"/>
              <a:gd name="connsiteX21" fmla="*/ 222613 w 6342791"/>
              <a:gd name="connsiteY21" fmla="*/ 2318000 h 6858000"/>
              <a:gd name="connsiteX22" fmla="*/ 227488 w 6342791"/>
              <a:gd name="connsiteY22" fmla="*/ 2467505 h 6858000"/>
              <a:gd name="connsiteX23" fmla="*/ 231690 w 6342791"/>
              <a:gd name="connsiteY23" fmla="*/ 2617009 h 6858000"/>
              <a:gd name="connsiteX24" fmla="*/ 235724 w 6342791"/>
              <a:gd name="connsiteY24" fmla="*/ 2765142 h 6858000"/>
              <a:gd name="connsiteX25" fmla="*/ 237573 w 6342791"/>
              <a:gd name="connsiteY25" fmla="*/ 2911217 h 6858000"/>
              <a:gd name="connsiteX26" fmla="*/ 239590 w 6342791"/>
              <a:gd name="connsiteY26" fmla="*/ 3057293 h 6858000"/>
              <a:gd name="connsiteX27" fmla="*/ 240599 w 6342791"/>
              <a:gd name="connsiteY27" fmla="*/ 3201311 h 6858000"/>
              <a:gd name="connsiteX28" fmla="*/ 239590 w 6342791"/>
              <a:gd name="connsiteY28" fmla="*/ 3343957 h 6858000"/>
              <a:gd name="connsiteX29" fmla="*/ 239590 w 6342791"/>
              <a:gd name="connsiteY29" fmla="*/ 3485232 h 6858000"/>
              <a:gd name="connsiteX30" fmla="*/ 237573 w 6342791"/>
              <a:gd name="connsiteY30" fmla="*/ 3625135 h 6858000"/>
              <a:gd name="connsiteX31" fmla="*/ 234548 w 6342791"/>
              <a:gd name="connsiteY31" fmla="*/ 3762295 h 6858000"/>
              <a:gd name="connsiteX32" fmla="*/ 231690 w 6342791"/>
              <a:gd name="connsiteY32" fmla="*/ 3898083 h 6858000"/>
              <a:gd name="connsiteX33" fmla="*/ 228496 w 6342791"/>
              <a:gd name="connsiteY33" fmla="*/ 4031129 h 6858000"/>
              <a:gd name="connsiteX34" fmla="*/ 223622 w 6342791"/>
              <a:gd name="connsiteY34" fmla="*/ 4163488 h 6858000"/>
              <a:gd name="connsiteX35" fmla="*/ 218411 w 6342791"/>
              <a:gd name="connsiteY35" fmla="*/ 4293789 h 6858000"/>
              <a:gd name="connsiteX36" fmla="*/ 213705 w 6342791"/>
              <a:gd name="connsiteY36" fmla="*/ 4421348 h 6858000"/>
              <a:gd name="connsiteX37" fmla="*/ 200425 w 6342791"/>
              <a:gd name="connsiteY37" fmla="*/ 4670294 h 6858000"/>
              <a:gd name="connsiteX38" fmla="*/ 186306 w 6342791"/>
              <a:gd name="connsiteY38" fmla="*/ 4908952 h 6858000"/>
              <a:gd name="connsiteX39" fmla="*/ 171514 w 6342791"/>
              <a:gd name="connsiteY39" fmla="*/ 5138009 h 6858000"/>
              <a:gd name="connsiteX40" fmla="*/ 155209 w 6342791"/>
              <a:gd name="connsiteY40" fmla="*/ 5354722 h 6858000"/>
              <a:gd name="connsiteX41" fmla="*/ 138232 w 6342791"/>
              <a:gd name="connsiteY41" fmla="*/ 5561834 h 6858000"/>
              <a:gd name="connsiteX42" fmla="*/ 119911 w 6342791"/>
              <a:gd name="connsiteY42" fmla="*/ 5753858 h 6858000"/>
              <a:gd name="connsiteX43" fmla="*/ 101925 w 6342791"/>
              <a:gd name="connsiteY43" fmla="*/ 5934223 h 6858000"/>
              <a:gd name="connsiteX44" fmla="*/ 83940 w 6342791"/>
              <a:gd name="connsiteY44" fmla="*/ 6100187 h 6858000"/>
              <a:gd name="connsiteX45" fmla="*/ 66963 w 6342791"/>
              <a:gd name="connsiteY45" fmla="*/ 6252434 h 6858000"/>
              <a:gd name="connsiteX46" fmla="*/ 50826 w 6342791"/>
              <a:gd name="connsiteY46" fmla="*/ 6387537 h 6858000"/>
              <a:gd name="connsiteX47" fmla="*/ 35530 w 6342791"/>
              <a:gd name="connsiteY47" fmla="*/ 6509609 h 6858000"/>
              <a:gd name="connsiteX48" fmla="*/ 22755 w 6342791"/>
              <a:gd name="connsiteY48" fmla="*/ 6612479 h 6858000"/>
              <a:gd name="connsiteX49" fmla="*/ 10653 w 6342791"/>
              <a:gd name="connsiteY49" fmla="*/ 6698890 h 6858000"/>
              <a:gd name="connsiteX50" fmla="*/ 0 w 6342791"/>
              <a:gd name="connsiteY50" fmla="*/ 6771890 h 6858000"/>
              <a:gd name="connsiteX51" fmla="*/ 0 w 6342791"/>
              <a:gd name="connsiteY51" fmla="*/ 6858000 h 6858000"/>
              <a:gd name="connsiteX52" fmla="*/ 3926162 w 6342791"/>
              <a:gd name="connsiteY52" fmla="*/ 6858000 h 6858000"/>
              <a:gd name="connsiteX53" fmla="*/ 4470448 w 6342791"/>
              <a:gd name="connsiteY53" fmla="*/ 6858000 h 6858000"/>
              <a:gd name="connsiteX54" fmla="*/ 4654296 w 6342791"/>
              <a:gd name="connsiteY54" fmla="*/ 6858000 h 6858000"/>
              <a:gd name="connsiteX55" fmla="*/ 5297762 w 6342791"/>
              <a:gd name="connsiteY55" fmla="*/ 6858000 h 6858000"/>
              <a:gd name="connsiteX56" fmla="*/ 6342791 w 6342791"/>
              <a:gd name="connsiteY5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342791" h="6858000">
                <a:moveTo>
                  <a:pt x="6342791" y="0"/>
                </a:moveTo>
                <a:lnTo>
                  <a:pt x="5297762" y="0"/>
                </a:lnTo>
                <a:lnTo>
                  <a:pt x="4654296" y="0"/>
                </a:lnTo>
                <a:lnTo>
                  <a:pt x="4470448" y="0"/>
                </a:lnTo>
                <a:lnTo>
                  <a:pt x="3926162" y="0"/>
                </a:lnTo>
                <a:lnTo>
                  <a:pt x="0" y="0"/>
                </a:lnTo>
                <a:lnTo>
                  <a:pt x="0" y="70650"/>
                </a:lnTo>
                <a:lnTo>
                  <a:pt x="13678" y="155673"/>
                </a:lnTo>
                <a:lnTo>
                  <a:pt x="37547" y="310664"/>
                </a:lnTo>
                <a:lnTo>
                  <a:pt x="60911" y="466340"/>
                </a:lnTo>
                <a:lnTo>
                  <a:pt x="80914" y="622703"/>
                </a:lnTo>
                <a:lnTo>
                  <a:pt x="101085" y="778379"/>
                </a:lnTo>
                <a:lnTo>
                  <a:pt x="119911" y="934742"/>
                </a:lnTo>
                <a:lnTo>
                  <a:pt x="136047" y="1089047"/>
                </a:lnTo>
                <a:lnTo>
                  <a:pt x="151343" y="1245409"/>
                </a:lnTo>
                <a:lnTo>
                  <a:pt x="165295" y="1401086"/>
                </a:lnTo>
                <a:lnTo>
                  <a:pt x="177397" y="1554019"/>
                </a:lnTo>
                <a:lnTo>
                  <a:pt x="189500" y="1709010"/>
                </a:lnTo>
                <a:lnTo>
                  <a:pt x="199585" y="1861943"/>
                </a:lnTo>
                <a:lnTo>
                  <a:pt x="207485" y="2014877"/>
                </a:lnTo>
                <a:lnTo>
                  <a:pt x="215722" y="2167124"/>
                </a:lnTo>
                <a:lnTo>
                  <a:pt x="222613" y="2318000"/>
                </a:lnTo>
                <a:lnTo>
                  <a:pt x="227488" y="2467505"/>
                </a:lnTo>
                <a:lnTo>
                  <a:pt x="231690" y="2617009"/>
                </a:lnTo>
                <a:lnTo>
                  <a:pt x="235724" y="2765142"/>
                </a:lnTo>
                <a:lnTo>
                  <a:pt x="237573" y="2911217"/>
                </a:lnTo>
                <a:lnTo>
                  <a:pt x="239590" y="3057293"/>
                </a:lnTo>
                <a:lnTo>
                  <a:pt x="240599" y="3201311"/>
                </a:lnTo>
                <a:lnTo>
                  <a:pt x="239590" y="3343957"/>
                </a:lnTo>
                <a:lnTo>
                  <a:pt x="239590" y="3485232"/>
                </a:lnTo>
                <a:lnTo>
                  <a:pt x="237573" y="3625135"/>
                </a:lnTo>
                <a:lnTo>
                  <a:pt x="234548" y="3762295"/>
                </a:lnTo>
                <a:lnTo>
                  <a:pt x="231690" y="3898083"/>
                </a:lnTo>
                <a:lnTo>
                  <a:pt x="228496" y="4031129"/>
                </a:lnTo>
                <a:lnTo>
                  <a:pt x="223622" y="4163488"/>
                </a:lnTo>
                <a:lnTo>
                  <a:pt x="218411" y="4293789"/>
                </a:lnTo>
                <a:lnTo>
                  <a:pt x="213705" y="4421348"/>
                </a:lnTo>
                <a:lnTo>
                  <a:pt x="200425" y="4670294"/>
                </a:lnTo>
                <a:lnTo>
                  <a:pt x="186306" y="4908952"/>
                </a:lnTo>
                <a:lnTo>
                  <a:pt x="171514" y="5138009"/>
                </a:lnTo>
                <a:lnTo>
                  <a:pt x="155209" y="5354722"/>
                </a:lnTo>
                <a:lnTo>
                  <a:pt x="138232" y="5561834"/>
                </a:lnTo>
                <a:lnTo>
                  <a:pt x="119911" y="5753858"/>
                </a:lnTo>
                <a:lnTo>
                  <a:pt x="101925" y="5934223"/>
                </a:lnTo>
                <a:lnTo>
                  <a:pt x="83940" y="6100187"/>
                </a:lnTo>
                <a:lnTo>
                  <a:pt x="66963" y="6252434"/>
                </a:lnTo>
                <a:lnTo>
                  <a:pt x="50826" y="6387537"/>
                </a:lnTo>
                <a:lnTo>
                  <a:pt x="35530" y="6509609"/>
                </a:lnTo>
                <a:lnTo>
                  <a:pt x="22755" y="6612479"/>
                </a:lnTo>
                <a:lnTo>
                  <a:pt x="10653" y="6698890"/>
                </a:lnTo>
                <a:lnTo>
                  <a:pt x="0" y="6771890"/>
                </a:lnTo>
                <a:lnTo>
                  <a:pt x="0" y="6858000"/>
                </a:lnTo>
                <a:lnTo>
                  <a:pt x="3926162" y="6858000"/>
                </a:lnTo>
                <a:lnTo>
                  <a:pt x="4470448" y="6858000"/>
                </a:lnTo>
                <a:lnTo>
                  <a:pt x="4654296" y="6858000"/>
                </a:lnTo>
                <a:lnTo>
                  <a:pt x="5297762" y="6858000"/>
                </a:lnTo>
                <a:lnTo>
                  <a:pt x="6342791"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1D106DF0-62AD-3F49-9109-98D2E6B00C72}"/>
              </a:ext>
            </a:extLst>
          </p:cNvPr>
          <p:cNvSpPr>
            <a:spLocks noGrp="1"/>
          </p:cNvSpPr>
          <p:nvPr>
            <p:ph idx="1"/>
          </p:nvPr>
        </p:nvSpPr>
        <p:spPr>
          <a:xfrm>
            <a:off x="685802" y="858043"/>
            <a:ext cx="4749752" cy="4933157"/>
          </a:xfrm>
        </p:spPr>
        <p:txBody>
          <a:bodyPr>
            <a:normAutofit/>
          </a:bodyPr>
          <a:lstStyle/>
          <a:p>
            <a:r>
              <a:rPr lang="en-US" dirty="0">
                <a:solidFill>
                  <a:schemeClr val="tx1">
                    <a:lumMod val="85000"/>
                    <a:lumOff val="15000"/>
                  </a:schemeClr>
                </a:solidFill>
              </a:rPr>
              <a:t>Similar data is collected for both users and the staff.</a:t>
            </a:r>
          </a:p>
          <a:p>
            <a:r>
              <a:rPr lang="en-US" dirty="0">
                <a:solidFill>
                  <a:schemeClr val="tx1">
                    <a:lumMod val="85000"/>
                    <a:lumOff val="15000"/>
                  </a:schemeClr>
                </a:solidFill>
              </a:rPr>
              <a:t>First Name </a:t>
            </a:r>
          </a:p>
          <a:p>
            <a:r>
              <a:rPr lang="en-US" dirty="0">
                <a:solidFill>
                  <a:schemeClr val="tx1">
                    <a:lumMod val="85000"/>
                    <a:lumOff val="15000"/>
                  </a:schemeClr>
                </a:solidFill>
              </a:rPr>
              <a:t>Last Name</a:t>
            </a:r>
          </a:p>
          <a:p>
            <a:r>
              <a:rPr lang="en-US" dirty="0">
                <a:solidFill>
                  <a:schemeClr val="tx1">
                    <a:lumMod val="85000"/>
                    <a:lumOff val="15000"/>
                  </a:schemeClr>
                </a:solidFill>
              </a:rPr>
              <a:t>Email ID  </a:t>
            </a:r>
          </a:p>
          <a:p>
            <a:r>
              <a:rPr lang="en-US" dirty="0">
                <a:solidFill>
                  <a:schemeClr val="tx1">
                    <a:lumMod val="85000"/>
                    <a:lumOff val="15000"/>
                  </a:schemeClr>
                </a:solidFill>
              </a:rPr>
              <a:t>Password</a:t>
            </a:r>
          </a:p>
        </p:txBody>
      </p:sp>
    </p:spTree>
    <p:extLst>
      <p:ext uri="{BB962C8B-B14F-4D97-AF65-F5344CB8AC3E}">
        <p14:creationId xmlns:p14="http://schemas.microsoft.com/office/powerpoint/2010/main" val="4220450338"/>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C7224B-A6A1-D040-BD90-39FA5B02406C}"/>
              </a:ext>
            </a:extLst>
          </p:cNvPr>
          <p:cNvSpPr txBox="1"/>
          <p:nvPr/>
        </p:nvSpPr>
        <p:spPr>
          <a:xfrm>
            <a:off x="478466" y="499730"/>
            <a:ext cx="10738883" cy="1754326"/>
          </a:xfrm>
          <a:prstGeom prst="rect">
            <a:avLst/>
          </a:prstGeom>
          <a:noFill/>
        </p:spPr>
        <p:txBody>
          <a:bodyPr wrap="square" rtlCol="0">
            <a:spAutoFit/>
          </a:bodyPr>
          <a:lstStyle/>
          <a:p>
            <a:r>
              <a:rPr lang="en-US" b="1" dirty="0">
                <a:solidFill>
                  <a:schemeClr val="accent4"/>
                </a:solidFill>
              </a:rPr>
              <a:t>WHO:</a:t>
            </a:r>
          </a:p>
          <a:p>
            <a:endParaRPr lang="en-US" dirty="0"/>
          </a:p>
          <a:p>
            <a:r>
              <a:rPr lang="en-US" dirty="0"/>
              <a:t>The dataset we're using is a manually created dataset that includes information about all of the books present in the UMKC library, and it's aimed at undergraduate and graduate students from various backgrounds. We use Google Books API for certain features such as book image or book description as well. The dataset's fields reflect the story's key characteristics. </a:t>
            </a:r>
          </a:p>
        </p:txBody>
      </p:sp>
      <p:sp>
        <p:nvSpPr>
          <p:cNvPr id="5" name="TextBox 4">
            <a:extLst>
              <a:ext uri="{FF2B5EF4-FFF2-40B4-BE49-F238E27FC236}">
                <a16:creationId xmlns:a16="http://schemas.microsoft.com/office/drawing/2014/main" id="{E133C041-C956-D946-BD3B-CA97C29BD06C}"/>
              </a:ext>
            </a:extLst>
          </p:cNvPr>
          <p:cNvSpPr txBox="1"/>
          <p:nvPr/>
        </p:nvSpPr>
        <p:spPr>
          <a:xfrm>
            <a:off x="478465" y="2610683"/>
            <a:ext cx="11079125" cy="3970318"/>
          </a:xfrm>
          <a:prstGeom prst="rect">
            <a:avLst/>
          </a:prstGeom>
          <a:noFill/>
        </p:spPr>
        <p:txBody>
          <a:bodyPr wrap="square" rtlCol="0">
            <a:spAutoFit/>
          </a:bodyPr>
          <a:lstStyle/>
          <a:p>
            <a:r>
              <a:rPr lang="en-US" b="1" dirty="0">
                <a:solidFill>
                  <a:schemeClr val="accent4"/>
                </a:solidFill>
              </a:rPr>
              <a:t>WHAT:</a:t>
            </a:r>
          </a:p>
          <a:p>
            <a:endParaRPr lang="en-US" dirty="0"/>
          </a:p>
          <a:p>
            <a:r>
              <a:rPr lang="en-US" dirty="0"/>
              <a:t>Our dataset includes many records with an estimated of 8 columns, two of which will be changed during the runtime. The names of the columns, as well as their descriptions, are mentioned below.</a:t>
            </a:r>
          </a:p>
          <a:p>
            <a:r>
              <a:rPr lang="en-US" b="1" dirty="0"/>
              <a:t> </a:t>
            </a:r>
            <a:endParaRPr lang="en-US" dirty="0"/>
          </a:p>
          <a:p>
            <a:r>
              <a:rPr lang="en-US" b="1" dirty="0"/>
              <a:t>Title: </a:t>
            </a:r>
            <a:r>
              <a:rPr lang="en-US" dirty="0"/>
              <a:t>The title or name given to the book.</a:t>
            </a:r>
          </a:p>
          <a:p>
            <a:r>
              <a:rPr lang="en-US" b="1" dirty="0"/>
              <a:t>Author: </a:t>
            </a:r>
            <a:r>
              <a:rPr lang="en-US" dirty="0"/>
              <a:t>The name of the author.</a:t>
            </a:r>
          </a:p>
          <a:p>
            <a:r>
              <a:rPr lang="en-US" b="1" dirty="0"/>
              <a:t>Description: </a:t>
            </a:r>
            <a:r>
              <a:rPr lang="en-US" dirty="0"/>
              <a:t>About the book in a detailed way.</a:t>
            </a:r>
          </a:p>
          <a:p>
            <a:r>
              <a:rPr lang="en-US" b="1" dirty="0"/>
              <a:t>Genre: </a:t>
            </a:r>
            <a:r>
              <a:rPr lang="en-US" dirty="0"/>
              <a:t>The category of the book.</a:t>
            </a:r>
          </a:p>
          <a:p>
            <a:r>
              <a:rPr lang="en-US" b="1" dirty="0"/>
              <a:t>Location: </a:t>
            </a:r>
            <a:r>
              <a:rPr lang="en-US" dirty="0"/>
              <a:t>The location of the book will be updated in this column.</a:t>
            </a:r>
          </a:p>
          <a:p>
            <a:r>
              <a:rPr lang="en-US" b="1" dirty="0"/>
              <a:t>Rating: </a:t>
            </a:r>
            <a:r>
              <a:rPr lang="en-US" dirty="0"/>
              <a:t>The review of the book can be viewed in this column.</a:t>
            </a:r>
          </a:p>
          <a:p>
            <a:r>
              <a:rPr lang="en-US" b="1" dirty="0"/>
              <a:t>Quantity: </a:t>
            </a:r>
            <a:r>
              <a:rPr lang="en-US" dirty="0"/>
              <a:t>The number of books taken will be updated in this column.</a:t>
            </a:r>
          </a:p>
          <a:p>
            <a:r>
              <a:rPr lang="en-US" b="1" dirty="0"/>
              <a:t>Issue date: </a:t>
            </a:r>
            <a:r>
              <a:rPr lang="en-US" dirty="0"/>
              <a:t>On the day the book is published, this column is updated with the current date.</a:t>
            </a:r>
          </a:p>
          <a:p>
            <a:endParaRPr lang="en-US" dirty="0"/>
          </a:p>
        </p:txBody>
      </p:sp>
    </p:spTree>
    <p:extLst>
      <p:ext uri="{BB962C8B-B14F-4D97-AF65-F5344CB8AC3E}">
        <p14:creationId xmlns:p14="http://schemas.microsoft.com/office/powerpoint/2010/main" val="2190057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D999F-2837-0149-A268-1AEE4470EA5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9B9DD8-8689-4949-8065-6C80498E198D}"/>
              </a:ext>
            </a:extLst>
          </p:cNvPr>
          <p:cNvSpPr>
            <a:spLocks noGrp="1"/>
          </p:cNvSpPr>
          <p:nvPr>
            <p:ph idx="1"/>
          </p:nvPr>
        </p:nvSpPr>
        <p:spPr/>
        <p:txBody>
          <a:bodyPr/>
          <a:lstStyle/>
          <a:p>
            <a:endParaRPr lang="en-US" dirty="0"/>
          </a:p>
        </p:txBody>
      </p:sp>
      <p:sp>
        <p:nvSpPr>
          <p:cNvPr id="4" name="Rectangle 2">
            <a:extLst>
              <a:ext uri="{FF2B5EF4-FFF2-40B4-BE49-F238E27FC236}">
                <a16:creationId xmlns:a16="http://schemas.microsoft.com/office/drawing/2014/main" id="{B4DE9F6D-EFF4-F14F-B5F0-BE664C8D13F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2" descr="Graphical user interface, application, Word&#10;&#10;Description automatically generated">
            <a:extLst>
              <a:ext uri="{FF2B5EF4-FFF2-40B4-BE49-F238E27FC236}">
                <a16:creationId xmlns:a16="http://schemas.microsoft.com/office/drawing/2014/main" id="{6835323E-D9EB-134B-ABBA-A5AF554D0E26}"/>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398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C7224B-A6A1-D040-BD90-39FA5B02406C}"/>
              </a:ext>
            </a:extLst>
          </p:cNvPr>
          <p:cNvSpPr txBox="1"/>
          <p:nvPr/>
        </p:nvSpPr>
        <p:spPr>
          <a:xfrm>
            <a:off x="478466" y="416417"/>
            <a:ext cx="10738883" cy="1200329"/>
          </a:xfrm>
          <a:prstGeom prst="rect">
            <a:avLst/>
          </a:prstGeom>
          <a:noFill/>
        </p:spPr>
        <p:txBody>
          <a:bodyPr wrap="square" rtlCol="0">
            <a:spAutoFit/>
          </a:bodyPr>
          <a:lstStyle/>
          <a:p>
            <a:r>
              <a:rPr lang="en-US" b="1" dirty="0">
                <a:solidFill>
                  <a:schemeClr val="accent4"/>
                </a:solidFill>
              </a:rPr>
              <a:t>WHEN:</a:t>
            </a:r>
          </a:p>
          <a:p>
            <a:endParaRPr lang="en-US" dirty="0"/>
          </a:p>
          <a:p>
            <a:r>
              <a:rPr lang="en-US" dirty="0"/>
              <a:t>During Spring 2021 term, the data will be obtained from the UMKC library website. The information gathered is cross-sectional. The information reflects a series of books released between 2009 and 2021 in the UMKC library.</a:t>
            </a:r>
          </a:p>
        </p:txBody>
      </p:sp>
      <p:sp>
        <p:nvSpPr>
          <p:cNvPr id="2" name="TextBox 1">
            <a:extLst>
              <a:ext uri="{FF2B5EF4-FFF2-40B4-BE49-F238E27FC236}">
                <a16:creationId xmlns:a16="http://schemas.microsoft.com/office/drawing/2014/main" id="{911BBF5B-EA8A-4D43-886C-926975098FB7}"/>
              </a:ext>
            </a:extLst>
          </p:cNvPr>
          <p:cNvSpPr txBox="1"/>
          <p:nvPr/>
        </p:nvSpPr>
        <p:spPr>
          <a:xfrm>
            <a:off x="478466" y="1977656"/>
            <a:ext cx="10738883" cy="1200329"/>
          </a:xfrm>
          <a:prstGeom prst="rect">
            <a:avLst/>
          </a:prstGeom>
          <a:noFill/>
        </p:spPr>
        <p:txBody>
          <a:bodyPr wrap="square" rtlCol="0">
            <a:spAutoFit/>
          </a:bodyPr>
          <a:lstStyle/>
          <a:p>
            <a:r>
              <a:rPr lang="en-US" dirty="0">
                <a:solidFill>
                  <a:schemeClr val="accent4"/>
                </a:solidFill>
              </a:rPr>
              <a:t>WHERE:</a:t>
            </a:r>
          </a:p>
          <a:p>
            <a:endParaRPr lang="en-US" dirty="0"/>
          </a:p>
          <a:p>
            <a:r>
              <a:rPr lang="en-US" dirty="0"/>
              <a:t>There are no geographical details in this dataset. The information in the dataset pertains to the library's selection of books for undergraduate and graduate students at UMKC.</a:t>
            </a:r>
          </a:p>
        </p:txBody>
      </p:sp>
      <p:sp>
        <p:nvSpPr>
          <p:cNvPr id="3" name="TextBox 2">
            <a:extLst>
              <a:ext uri="{FF2B5EF4-FFF2-40B4-BE49-F238E27FC236}">
                <a16:creationId xmlns:a16="http://schemas.microsoft.com/office/drawing/2014/main" id="{16455FF1-4C0E-994C-B577-FE67C6FFB003}"/>
              </a:ext>
            </a:extLst>
          </p:cNvPr>
          <p:cNvSpPr txBox="1"/>
          <p:nvPr/>
        </p:nvSpPr>
        <p:spPr>
          <a:xfrm>
            <a:off x="478466" y="3538895"/>
            <a:ext cx="10398641" cy="1477328"/>
          </a:xfrm>
          <a:prstGeom prst="rect">
            <a:avLst/>
          </a:prstGeom>
          <a:noFill/>
        </p:spPr>
        <p:txBody>
          <a:bodyPr wrap="square" rtlCol="0">
            <a:spAutoFit/>
          </a:bodyPr>
          <a:lstStyle/>
          <a:p>
            <a:r>
              <a:rPr lang="en-US" dirty="0">
                <a:solidFill>
                  <a:schemeClr val="accent4"/>
                </a:solidFill>
              </a:rPr>
              <a:t>WHY:</a:t>
            </a:r>
          </a:p>
          <a:p>
            <a:endParaRPr lang="en-US" dirty="0"/>
          </a:p>
          <a:p>
            <a:r>
              <a:rPr lang="en-US" dirty="0"/>
              <a:t>The data will be collected for a better understanding of the book availability that are present in the university and also helps students to get a glance of their availability and ease of renewals. Also, helps the staff to manage the book inventory without any Hussle.</a:t>
            </a:r>
          </a:p>
        </p:txBody>
      </p:sp>
      <p:sp>
        <p:nvSpPr>
          <p:cNvPr id="6" name="TextBox 5">
            <a:extLst>
              <a:ext uri="{FF2B5EF4-FFF2-40B4-BE49-F238E27FC236}">
                <a16:creationId xmlns:a16="http://schemas.microsoft.com/office/drawing/2014/main" id="{403370EF-DB4A-8843-86FB-5ED34CB3E3F4}"/>
              </a:ext>
            </a:extLst>
          </p:cNvPr>
          <p:cNvSpPr txBox="1"/>
          <p:nvPr/>
        </p:nvSpPr>
        <p:spPr>
          <a:xfrm>
            <a:off x="478466" y="5241254"/>
            <a:ext cx="10526233" cy="1200329"/>
          </a:xfrm>
          <a:prstGeom prst="rect">
            <a:avLst/>
          </a:prstGeom>
          <a:noFill/>
        </p:spPr>
        <p:txBody>
          <a:bodyPr wrap="square" rtlCol="0">
            <a:spAutoFit/>
          </a:bodyPr>
          <a:lstStyle/>
          <a:p>
            <a:r>
              <a:rPr lang="en-US" dirty="0">
                <a:solidFill>
                  <a:schemeClr val="accent4"/>
                </a:solidFill>
              </a:rPr>
              <a:t>HOW:</a:t>
            </a:r>
          </a:p>
          <a:p>
            <a:endParaRPr lang="en-US" dirty="0"/>
          </a:p>
          <a:p>
            <a:r>
              <a:rPr lang="en-US" dirty="0"/>
              <a:t>We've added two new columns to the table: Quantity and Issue date, which are changed when a book is published and returned. The changes done will be updated automatically.</a:t>
            </a:r>
          </a:p>
        </p:txBody>
      </p:sp>
    </p:spTree>
    <p:extLst>
      <p:ext uri="{BB962C8B-B14F-4D97-AF65-F5344CB8AC3E}">
        <p14:creationId xmlns:p14="http://schemas.microsoft.com/office/powerpoint/2010/main" val="36667151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TotalTime>
  <Words>1989</Words>
  <Application>Microsoft Macintosh PowerPoint</Application>
  <PresentationFormat>Widescreen</PresentationFormat>
  <Paragraphs>186</Paragraphs>
  <Slides>36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Amasis MT Pro Black</vt:lpstr>
      <vt:lpstr>Arial</vt:lpstr>
      <vt:lpstr>Calibri</vt:lpstr>
      <vt:lpstr>Calibri Light</vt:lpstr>
      <vt:lpstr>Times New Roman</vt:lpstr>
      <vt:lpstr>Celestial</vt:lpstr>
      <vt:lpstr>Library management system</vt:lpstr>
      <vt:lpstr>Story of the project</vt:lpstr>
      <vt:lpstr>PowerPoint Presentation</vt:lpstr>
      <vt:lpstr>PowerPoint Presentation</vt:lpstr>
      <vt:lpstr>DATA That helps the project</vt:lpstr>
      <vt:lpstr>Data demography</vt:lpstr>
      <vt:lpstr>PowerPoint Presentation</vt:lpstr>
      <vt:lpstr>PowerPoint Presentation</vt:lpstr>
      <vt:lpstr>PowerPoint Presentation</vt:lpstr>
      <vt:lpstr>Application IDEA FOR THE PROJECT</vt:lpstr>
      <vt:lpstr>PowerPoint Presentation</vt:lpstr>
      <vt:lpstr>PowerPoint Presentation</vt:lpstr>
      <vt:lpstr>PowerPoint Presentation</vt:lpstr>
      <vt:lpstr>Working screens of the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 DISTRIBUTION</vt:lpstr>
      <vt:lpstr>Issues with the project:</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management system</dc:title>
  <dc:creator>Ganguri, Avinash (UMKC-Student)</dc:creator>
  <cp:lastModifiedBy>Ganguri, Avinash (UMKC-Student)</cp:lastModifiedBy>
  <cp:revision>10</cp:revision>
  <dcterms:created xsi:type="dcterms:W3CDTF">2021-03-09T18:08:45Z</dcterms:created>
  <dcterms:modified xsi:type="dcterms:W3CDTF">2021-05-11T04:45:06Z</dcterms:modified>
</cp:coreProperties>
</file>